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309" r:id="rId3"/>
    <p:sldId id="310" r:id="rId4"/>
    <p:sldId id="311" r:id="rId5"/>
    <p:sldId id="312" r:id="rId6"/>
    <p:sldId id="258" r:id="rId7"/>
    <p:sldId id="327" r:id="rId8"/>
    <p:sldId id="259" r:id="rId9"/>
    <p:sldId id="313" r:id="rId10"/>
    <p:sldId id="261" r:id="rId11"/>
    <p:sldId id="262" r:id="rId12"/>
    <p:sldId id="263" r:id="rId13"/>
    <p:sldId id="264" r:id="rId14"/>
    <p:sldId id="265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23" r:id="rId23"/>
    <p:sldId id="325" r:id="rId24"/>
    <p:sldId id="326" r:id="rId25"/>
    <p:sldId id="307" r:id="rId26"/>
    <p:sldId id="266" r:id="rId27"/>
    <p:sldId id="267" r:id="rId28"/>
    <p:sldId id="269" r:id="rId29"/>
    <p:sldId id="270" r:id="rId30"/>
    <p:sldId id="271" r:id="rId31"/>
    <p:sldId id="283" r:id="rId32"/>
    <p:sldId id="272" r:id="rId33"/>
    <p:sldId id="284" r:id="rId34"/>
    <p:sldId id="306" r:id="rId35"/>
    <p:sldId id="285" r:id="rId36"/>
    <p:sldId id="274" r:id="rId37"/>
    <p:sldId id="287" r:id="rId38"/>
    <p:sldId id="288" r:id="rId39"/>
    <p:sldId id="290" r:id="rId40"/>
    <p:sldId id="291" r:id="rId41"/>
    <p:sldId id="286" r:id="rId42"/>
    <p:sldId id="275" r:id="rId43"/>
    <p:sldId id="279" r:id="rId44"/>
    <p:sldId id="280" r:id="rId45"/>
    <p:sldId id="292" r:id="rId46"/>
    <p:sldId id="293" r:id="rId47"/>
    <p:sldId id="294" r:id="rId48"/>
    <p:sldId id="295" r:id="rId49"/>
    <p:sldId id="296" r:id="rId50"/>
    <p:sldId id="282" r:id="rId51"/>
    <p:sldId id="297" r:id="rId52"/>
    <p:sldId id="281" r:id="rId53"/>
    <p:sldId id="278" r:id="rId54"/>
    <p:sldId id="322" r:id="rId5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FF0000"/>
    <a:srgbClr val="0033CC"/>
    <a:srgbClr val="0000FF"/>
    <a:srgbClr val="000000"/>
    <a:srgbClr val="FFFF66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81385-71C4-4FE3-98AA-33D35ABDF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8801-121E-4288-9C47-1E72902D7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1AAA-5AA6-4DF6-AF57-9EAD7A6E8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2875"/>
            <a:ext cx="411480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1480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92BA-50F5-4495-9BA3-3D73B9ED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54A4-DFF1-4411-9FF8-2A5C4F36A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E394-DA6F-46C7-BC13-470AAC024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A2CA-8C83-4C8A-9378-5557090FA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D9D6-666A-4CD5-B257-F6B935D90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5834-0F09-4B87-983E-A4AC1D04C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9B24-475A-451D-B471-A45228376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3D3EC-4F6E-400F-A7ED-F46739F7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1E42F2-6165-4D3D-AE6C-D47135084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7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ru.wikipedia.org/wiki/%D0%95%D0%B2%D1%80%D0%BE%D0%BF%D0%B0" TargetMode="External"/><Relationship Id="rId7" Type="http://schemas.openxmlformats.org/officeDocument/2006/relationships/hyperlink" Target="http://ru.wikipedia.org/wiki/%D0%90%D0%B2%D1%81%D1%82%D1%80%D0%B0%D0%BB%D0%B8%D1%8F" TargetMode="External"/><Relationship Id="rId2" Type="http://schemas.openxmlformats.org/officeDocument/2006/relationships/hyperlink" Target="http://ru.wikipedia.org/wiki/%D0%9E%D0%BB%D0%B8%D0%BC%D0%BF%D0%B8%D0%B9%D1%81%D0%BA%D0%B0%D1%8F_%D1%81%D0%B8%D0%BC%D0%B2%D0%BE%D0%BB%D0%B8%D0%BA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0%D0%B7%D0%B8%D1%8F" TargetMode="External"/><Relationship Id="rId5" Type="http://schemas.openxmlformats.org/officeDocument/2006/relationships/hyperlink" Target="http://ru.wikipedia.org/wiki/%D0%90%D0%BC%D0%B5%D1%80%D0%B8%D0%BA%D0%B0" TargetMode="External"/><Relationship Id="rId4" Type="http://schemas.openxmlformats.org/officeDocument/2006/relationships/hyperlink" Target="http://ru.wikipedia.org/wiki/%D0%90%D1%84%D1%80%D0%B8%D0%BA%D0%B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1%80%D0%B5%D0%B2%D0%BD%D0%BE%D0%B2%D0%B0%D0%BD%D0%B8%D0%B5" TargetMode="External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9E%D0%BB%D0%B8%D0%BC%D0%BF%D0%B8%D0%B9%D1%81%D0%BA%D0%B8%D0%B5_%D0%B8%D0%B3%D1%80%D1%8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ru.wikipedia.org/wiki/%D0%A2%D0%B8%D1%82%D1%83%D0%BB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B%D0%B8%D0%BC%D0%BF%D0%B8%D0%B0%D0%B4%D0%B0" TargetMode="External"/><Relationship Id="rId5" Type="http://schemas.openxmlformats.org/officeDocument/2006/relationships/hyperlink" Target="http://ru.wikipedia.org/wiki/%D0%A2%D1%83%D1%80%D0%BD%D0%B8%D1%80" TargetMode="External"/><Relationship Id="rId4" Type="http://schemas.openxmlformats.org/officeDocument/2006/relationships/hyperlink" Target="http://ru.wikipedia.org/wiki/%D0%A1%D0%BF%D0%BE%D1%80%D1%82%D1%81%D0%BC%D0%B5%D0%BD" TargetMode="External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ru.wikipedia.org/wiki/XIX_%D0%B2%D0%B5%D0%BA" TargetMode="External"/><Relationship Id="rId7" Type="http://schemas.openxmlformats.org/officeDocument/2006/relationships/hyperlink" Target="http://ru.wikipedia.org/wiki/%D0%9C%D0%B8%D1%80%D0%BE%D0%B2%D0%B0%D1%8F_%D0%B2%D0%BE%D0%B9%D0%BD%D0%B0" TargetMode="External"/><Relationship Id="rId2" Type="http://schemas.openxmlformats.org/officeDocument/2006/relationships/hyperlink" Target="http://ru.wikipedia.org/wiki/%D0%94%D1%80%D0%B5%D0%B2%D0%BD%D1%8F%D1%8F_%D0%93%D1%80%D0%B5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96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" TargetMode="External"/><Relationship Id="rId4" Type="http://schemas.openxmlformats.org/officeDocument/2006/relationships/hyperlink" Target="http://ru.wikipedia.org/wiki/%D0%9A%D1%83%D0%B1%D0%B5%D1%80%D1%82%D0%B5%D0%BD,_%D0%9F%D1%8C%D0%B5%D1%80_%D0%B4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720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300" b="1" dirty="0" smtClean="0"/>
              <a:t>ОЛИМПИЙСКИЕ ИГРЫ</a:t>
            </a:r>
          </a:p>
        </p:txBody>
      </p:sp>
      <p:sp>
        <p:nvSpPr>
          <p:cNvPr id="3076" name="Oval 10"/>
          <p:cNvSpPr>
            <a:spLocks noChangeArrowheads="1"/>
          </p:cNvSpPr>
          <p:nvPr/>
        </p:nvSpPr>
        <p:spPr bwMode="auto">
          <a:xfrm>
            <a:off x="1475656" y="1772816"/>
            <a:ext cx="2016224" cy="20166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3077" name="Oval 11"/>
          <p:cNvSpPr>
            <a:spLocks noChangeArrowheads="1"/>
          </p:cNvSpPr>
          <p:nvPr/>
        </p:nvSpPr>
        <p:spPr bwMode="auto">
          <a:xfrm>
            <a:off x="3563888" y="1772816"/>
            <a:ext cx="2087562" cy="194473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8" name="Oval 12"/>
          <p:cNvSpPr>
            <a:spLocks noChangeArrowheads="1"/>
          </p:cNvSpPr>
          <p:nvPr/>
        </p:nvSpPr>
        <p:spPr bwMode="auto">
          <a:xfrm>
            <a:off x="5724128" y="1844824"/>
            <a:ext cx="2087562" cy="19446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13"/>
          <p:cNvSpPr>
            <a:spLocks noChangeArrowheads="1"/>
          </p:cNvSpPr>
          <p:nvPr/>
        </p:nvSpPr>
        <p:spPr bwMode="auto">
          <a:xfrm>
            <a:off x="4572000" y="3573016"/>
            <a:ext cx="2160240" cy="20882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3080" name="Oval 14"/>
          <p:cNvSpPr>
            <a:spLocks noChangeArrowheads="1"/>
          </p:cNvSpPr>
          <p:nvPr/>
        </p:nvSpPr>
        <p:spPr bwMode="auto">
          <a:xfrm>
            <a:off x="2411760" y="3645024"/>
            <a:ext cx="2087562" cy="1944687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14612" y="607220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– </a:t>
            </a:r>
            <a:r>
              <a:rPr lang="ru-RU" dirty="0" err="1" smtClean="0"/>
              <a:t>Мандрикова</a:t>
            </a:r>
            <a:r>
              <a:rPr lang="ru-RU" dirty="0" smtClean="0"/>
              <a:t> Н.Е.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Алексей Дмитриевич </a:t>
            </a:r>
            <a:r>
              <a:rPr lang="ru-RU" sz="3200" b="1" dirty="0" err="1" smtClean="0"/>
              <a:t>Бутовский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(1838-1917)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5112568" cy="4790157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800" dirty="0" smtClean="0"/>
              <a:t>активно пропагандировал олимпийские идеи в России, доказывая необходимость участия России в международном олимпийском движении и создания национального олимпийского комитета. В итоге Российский НОК был создан в 1912 г.</a:t>
            </a:r>
          </a:p>
        </p:txBody>
      </p:sp>
      <p:pic>
        <p:nvPicPr>
          <p:cNvPr id="5" name="Picture 4" descr="ол2"/>
          <p:cNvPicPr>
            <a:picLocks noChangeAspect="1" noChangeArrowheads="1"/>
          </p:cNvPicPr>
          <p:nvPr/>
        </p:nvPicPr>
        <p:blipFill>
          <a:blip r:embed="rId2" cstate="print"/>
          <a:srcRect t="3914" b="4720"/>
          <a:stretch>
            <a:fillRect/>
          </a:stretch>
        </p:blipFill>
        <p:spPr bwMode="auto">
          <a:xfrm>
            <a:off x="5508104" y="1628800"/>
            <a:ext cx="363589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Первые игры современности</a:t>
            </a:r>
            <a:br>
              <a:rPr lang="ru-RU" sz="3200" b="1" smtClean="0"/>
            </a:br>
            <a:r>
              <a:rPr lang="ru-RU" sz="3200" b="1" smtClean="0"/>
              <a:t>1896 год АФИНЫ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Участие приняло 14 стран и 245 спортсменов.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   Австралия, Австрия, Болгария, Великобритания, Венгрия, Германия, Греция, Дания, Италия, США, Франция, Чили, Швейцария, Швеция.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</a:t>
            </a:r>
            <a:r>
              <a:rPr lang="ru-RU" sz="2800" b="1" smtClean="0">
                <a:solidFill>
                  <a:srgbClr val="FF0000"/>
                </a:solidFill>
              </a:rPr>
              <a:t>Не было среди участников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r>
              <a:rPr lang="ru-RU" sz="3500" b="1" smtClean="0"/>
              <a:t>Олимпийские игры современности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16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0000"/>
                </a:solidFill>
              </a:rPr>
              <a:t>Игры </a:t>
            </a:r>
            <a:r>
              <a:rPr lang="en-US" b="1" smtClean="0">
                <a:solidFill>
                  <a:srgbClr val="FF0000"/>
                </a:solidFill>
              </a:rPr>
              <a:t>II</a:t>
            </a:r>
            <a:r>
              <a:rPr lang="en-US" smtClean="0"/>
              <a:t> </a:t>
            </a:r>
            <a:r>
              <a:rPr lang="ru-RU" smtClean="0"/>
              <a:t>Олимпиады состоялись в Афинах -14 стран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0000"/>
                </a:solidFill>
              </a:rPr>
              <a:t>Игры </a:t>
            </a:r>
            <a:r>
              <a:rPr lang="en-US" b="1" smtClean="0">
                <a:solidFill>
                  <a:srgbClr val="FF0000"/>
                </a:solidFill>
              </a:rPr>
              <a:t>III</a:t>
            </a:r>
            <a:r>
              <a:rPr lang="en-US" smtClean="0"/>
              <a:t> </a:t>
            </a:r>
            <a:r>
              <a:rPr lang="ru-RU" smtClean="0"/>
              <a:t>Олимпиады состоялись в Сент-Луисе -19 стран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0000"/>
                </a:solidFill>
              </a:rPr>
              <a:t>Игры </a:t>
            </a:r>
            <a:r>
              <a:rPr lang="en-US" b="1" smtClean="0">
                <a:solidFill>
                  <a:srgbClr val="FF0000"/>
                </a:solidFill>
              </a:rPr>
              <a:t>IV</a:t>
            </a:r>
            <a:r>
              <a:rPr lang="en-US" smtClean="0"/>
              <a:t> </a:t>
            </a:r>
            <a:r>
              <a:rPr lang="ru-RU" smtClean="0"/>
              <a:t>Олимпиады состоялись в Лондоне -22 страны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0000"/>
                </a:solidFill>
              </a:rPr>
              <a:t>Игры </a:t>
            </a:r>
            <a:r>
              <a:rPr lang="en-US" b="1" smtClean="0">
                <a:solidFill>
                  <a:srgbClr val="FF0000"/>
                </a:solidFill>
              </a:rPr>
              <a:t>V</a:t>
            </a:r>
            <a:r>
              <a:rPr lang="en-US" smtClean="0"/>
              <a:t> </a:t>
            </a:r>
            <a:r>
              <a:rPr lang="ru-RU" smtClean="0"/>
              <a:t>Олимпиады состоялись в Швеции -28 стран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Россия олимпийская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360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Первый олимпийский чемпион </a:t>
            </a:r>
            <a:r>
              <a:rPr lang="ru-RU" sz="2000" b="1" dirty="0" smtClean="0">
                <a:solidFill>
                  <a:srgbClr val="FF0000"/>
                </a:solidFill>
              </a:rPr>
              <a:t>Николай </a:t>
            </a:r>
            <a:r>
              <a:rPr lang="ru-RU" sz="2000" b="1" dirty="0" err="1" smtClean="0">
                <a:solidFill>
                  <a:srgbClr val="FF0000"/>
                </a:solidFill>
              </a:rPr>
              <a:t>Панин-Коломенкин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12292" name="Picture 4" descr="ол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484313"/>
            <a:ext cx="43195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VII </a:t>
            </a:r>
            <a:r>
              <a:rPr lang="ru-RU" sz="3200" b="1" smtClean="0"/>
              <a:t>Игры - 1920 год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Впервые был поднят олимпийский флаг, прозвучал девиз олимпийцев: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0000"/>
                </a:solidFill>
              </a:rPr>
              <a:t>«</a:t>
            </a:r>
            <a:r>
              <a:rPr lang="en-US" b="1" smtClean="0">
                <a:solidFill>
                  <a:srgbClr val="FF0000"/>
                </a:solidFill>
              </a:rPr>
              <a:t>Citius</a:t>
            </a:r>
            <a:r>
              <a:rPr lang="ru-RU" b="1" smtClean="0">
                <a:solidFill>
                  <a:srgbClr val="FF0000"/>
                </a:solidFill>
              </a:rPr>
              <a:t>, </a:t>
            </a:r>
            <a:r>
              <a:rPr lang="en-US" b="1" smtClean="0">
                <a:solidFill>
                  <a:srgbClr val="FF0000"/>
                </a:solidFill>
              </a:rPr>
              <a:t>Altius</a:t>
            </a:r>
            <a:r>
              <a:rPr lang="ru-RU" b="1" smtClean="0">
                <a:solidFill>
                  <a:srgbClr val="FF0000"/>
                </a:solidFill>
              </a:rPr>
              <a:t>, </a:t>
            </a:r>
            <a:r>
              <a:rPr lang="en-US" b="1" smtClean="0">
                <a:solidFill>
                  <a:srgbClr val="FF0000"/>
                </a:solidFill>
              </a:rPr>
              <a:t>Fortius</a:t>
            </a:r>
            <a:r>
              <a:rPr lang="ru-RU" b="1" smtClean="0">
                <a:solidFill>
                  <a:srgbClr val="FF0000"/>
                </a:solidFill>
              </a:rPr>
              <a:t>», то есть «БЫСТРЕЕ, ВЫШЕ, СИЛЬНЕЕ»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8229600" cy="549275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i="1" u="sng">
                <a:ln>
                  <a:noFill/>
                </a:ln>
                <a:solidFill>
                  <a:srgbClr val="660066"/>
                </a:solidFill>
                <a:effectLst/>
              </a:rPr>
              <a:t>Атрибуты Олимпийских Игр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2178050"/>
          </a:xfrm>
        </p:spPr>
        <p:txBody>
          <a:bodyPr/>
          <a:lstStyle/>
          <a:p>
            <a:r>
              <a:rPr lang="ru-RU" sz="2200" b="1" i="1" dirty="0" smtClean="0">
                <a:solidFill>
                  <a:srgbClr val="800080"/>
                </a:solidFill>
                <a:hlinkClick r:id="rId2" tooltip="Олимпийская символика"/>
              </a:rPr>
              <a:t>Символ Олимпийских игр</a:t>
            </a:r>
            <a:r>
              <a:rPr lang="ru-RU" sz="2200" b="1" i="1" dirty="0" smtClean="0">
                <a:solidFill>
                  <a:srgbClr val="800080"/>
                </a:solidFill>
              </a:rPr>
              <a:t> — пять скреплённых колец, символизирующих объединение пяти частей света в олимпийском движении, т. н. олимпийские кольца. Цвет колец в верхнем ряду — голубой для </a:t>
            </a:r>
            <a:r>
              <a:rPr lang="ru-RU" sz="2200" b="1" i="1" dirty="0" smtClean="0">
                <a:solidFill>
                  <a:srgbClr val="800080"/>
                </a:solidFill>
                <a:hlinkClick r:id="rId3" tooltip="Европа"/>
              </a:rPr>
              <a:t>Европы</a:t>
            </a:r>
            <a:r>
              <a:rPr lang="ru-RU" sz="2200" b="1" i="1" dirty="0" smtClean="0">
                <a:solidFill>
                  <a:srgbClr val="800080"/>
                </a:solidFill>
              </a:rPr>
              <a:t>, чёрный для </a:t>
            </a:r>
            <a:r>
              <a:rPr lang="ru-RU" sz="2200" b="1" i="1" dirty="0" smtClean="0">
                <a:solidFill>
                  <a:srgbClr val="800080"/>
                </a:solidFill>
                <a:hlinkClick r:id="rId4" tooltip="Африка"/>
              </a:rPr>
              <a:t>Африки</a:t>
            </a:r>
            <a:r>
              <a:rPr lang="ru-RU" sz="2200" b="1" i="1" dirty="0" smtClean="0">
                <a:solidFill>
                  <a:srgbClr val="800080"/>
                </a:solidFill>
              </a:rPr>
              <a:t>, красный для </a:t>
            </a:r>
            <a:r>
              <a:rPr lang="ru-RU" sz="2200" b="1" i="1" dirty="0" smtClean="0">
                <a:solidFill>
                  <a:srgbClr val="800080"/>
                </a:solidFill>
                <a:hlinkClick r:id="rId5" tooltip="Америка"/>
              </a:rPr>
              <a:t>Америки</a:t>
            </a:r>
            <a:r>
              <a:rPr lang="ru-RU" sz="2200" b="1" i="1" dirty="0" smtClean="0">
                <a:solidFill>
                  <a:srgbClr val="800080"/>
                </a:solidFill>
              </a:rPr>
              <a:t>, в нижнем ряду — жёлтый для </a:t>
            </a:r>
            <a:r>
              <a:rPr lang="ru-RU" sz="2200" b="1" i="1" dirty="0" smtClean="0">
                <a:solidFill>
                  <a:srgbClr val="800080"/>
                </a:solidFill>
                <a:hlinkClick r:id="rId6" tooltip="Азия"/>
              </a:rPr>
              <a:t>Азии</a:t>
            </a:r>
            <a:r>
              <a:rPr lang="ru-RU" sz="2200" b="1" i="1" dirty="0" smtClean="0">
                <a:solidFill>
                  <a:srgbClr val="800080"/>
                </a:solidFill>
              </a:rPr>
              <a:t>, зелёный для </a:t>
            </a:r>
            <a:r>
              <a:rPr lang="ru-RU" sz="2200" b="1" i="1" dirty="0" smtClean="0">
                <a:solidFill>
                  <a:srgbClr val="800080"/>
                </a:solidFill>
                <a:hlinkClick r:id="rId7" tooltip="Австралия"/>
              </a:rPr>
              <a:t>Австралии</a:t>
            </a:r>
            <a:r>
              <a:rPr lang="ru-RU" sz="2200" b="1" i="1" dirty="0" smtClean="0">
                <a:solidFill>
                  <a:srgbClr val="800080"/>
                </a:solidFill>
              </a:rPr>
              <a:t>. </a:t>
            </a:r>
          </a:p>
          <a:p>
            <a:pPr>
              <a:buNone/>
            </a:pPr>
            <a:endParaRPr lang="ru-RU" sz="2200" b="1" i="1" dirty="0" smtClean="0">
              <a:solidFill>
                <a:srgbClr val="800080"/>
              </a:solidFill>
            </a:endParaRPr>
          </a:p>
        </p:txBody>
      </p:sp>
      <p:pic>
        <p:nvPicPr>
          <p:cNvPr id="54276" name="Picture 4" descr="olimp_kol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3861048"/>
            <a:ext cx="5562600" cy="3166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Олимпийская клятва спортсменов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ctr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команд».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Олимпийская клятва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судей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2205038"/>
            <a:ext cx="6196013" cy="3603625"/>
          </a:xfrm>
        </p:spPr>
        <p:txBody>
          <a:bodyPr rtlCol="0" anchor="ctr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«От имени всех судей и официальных лиц я обещаю, что мы будем выполнять наши обязанности на этих Олимпийских играх с полной беспристрастностью, уважая и соблюдая правила, по которым они проводятся, в истинно спортивном духе.»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1066800" y="228600"/>
            <a:ext cx="8382000" cy="658813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u="sng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u="sng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u="sng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Олимпийские талисманы </a:t>
            </a:r>
            <a:r>
              <a:rPr lang="ru-RU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u="sng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sz="half" idx="1"/>
          </p:nvPr>
        </p:nvSpPr>
        <p:spPr>
          <a:xfrm>
            <a:off x="304800" y="1052736"/>
            <a:ext cx="5347320" cy="54020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i="1" dirty="0" smtClean="0">
                <a:solidFill>
                  <a:srgbClr val="800080"/>
                </a:solidFill>
              </a:rPr>
              <a:t>Олимпийский талисман — часть олимпийской символики, с 1972 года обязательный атрибут Олимпийских игр.</a:t>
            </a:r>
          </a:p>
          <a:p>
            <a:pPr>
              <a:lnSpc>
                <a:spcPct val="80000"/>
              </a:lnSpc>
            </a:pPr>
            <a:r>
              <a:rPr lang="ru-RU" sz="2800" i="1" dirty="0" smtClean="0">
                <a:solidFill>
                  <a:srgbClr val="800080"/>
                </a:solidFill>
              </a:rPr>
              <a:t>Талисман должен обязательно отличаться от предыдущих, поскольку его предназначение — отражать самобытность страны-хозяйки, а также вызывать симпатии спортсменов и зрителей</a:t>
            </a:r>
          </a:p>
        </p:txBody>
      </p:sp>
      <p:pic>
        <p:nvPicPr>
          <p:cNvPr id="55300" name="Picture 4" descr="olimp_talisman_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317222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658812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ru-RU" sz="4000" b="1" u="sng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Официальные эмблемы Олимпийских игр</a:t>
            </a:r>
            <a:endParaRPr lang="ru-RU" sz="4000" b="1" u="sng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sz="half" idx="1"/>
          </p:nvPr>
        </p:nvSpPr>
        <p:spPr>
          <a:xfrm>
            <a:off x="251520" y="1412776"/>
            <a:ext cx="5472608" cy="5040560"/>
          </a:xfrm>
        </p:spPr>
        <p:txBody>
          <a:bodyPr/>
          <a:lstStyle/>
          <a:p>
            <a:pPr marL="396875" indent="-396875"/>
            <a:r>
              <a:rPr lang="ru-RU" sz="2400" dirty="0" smtClean="0"/>
              <a:t>Официальную эмблему Олимпийских игр составляют олимпийский символ и символ олимпийского города или государства, где проводятся очередные Игры, или какое-либо другое изображение, на ней могут быть указаны год и место проведения Игр. Некоторые историки считают, что первая эмблема появилась на Играх 1932 года в Лос-Анджелесе</a:t>
            </a:r>
          </a:p>
        </p:txBody>
      </p:sp>
      <p:pic>
        <p:nvPicPr>
          <p:cNvPr id="56324" name="Picture 4" descr="146px-Logo_London_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96752"/>
            <a:ext cx="2555875" cy="2304256"/>
          </a:xfrm>
          <a:prstGeom prst="rect">
            <a:avLst/>
          </a:prstGeom>
          <a:noFill/>
        </p:spPr>
      </p:pic>
      <p:pic>
        <p:nvPicPr>
          <p:cNvPr id="56325" name="Picture 5" descr="logo_olimpiada_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5200"/>
            <a:ext cx="3032398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8991600" cy="3016250"/>
          </a:xfrm>
        </p:spPr>
        <p:txBody>
          <a:bodyPr/>
          <a:lstStyle/>
          <a:p>
            <a:pPr algn="ctr"/>
            <a:r>
              <a:rPr lang="ru-RU" sz="4400" b="1" i="1" u="sng" smtClean="0">
                <a:solidFill>
                  <a:srgbClr val="800080"/>
                </a:solidFill>
              </a:rPr>
              <a:t>Олимпийские игры</a:t>
            </a:r>
            <a:r>
              <a:rPr lang="ru-RU" sz="4400" b="1" i="1" smtClean="0">
                <a:solidFill>
                  <a:srgbClr val="800080"/>
                </a:solidFill>
              </a:rPr>
              <a:t> </a:t>
            </a:r>
            <a:r>
              <a:rPr lang="ru-RU" sz="4400" i="1" smtClean="0">
                <a:solidFill>
                  <a:srgbClr val="800080"/>
                </a:solidFill>
              </a:rPr>
              <a:t> — крупнейшие международные комплексные </a:t>
            </a:r>
            <a:r>
              <a:rPr lang="ru-RU" sz="4400" i="1" smtClean="0">
                <a:solidFill>
                  <a:srgbClr val="800080"/>
                </a:solidFill>
                <a:hlinkClick r:id="rId2" tooltip="Спорт"/>
              </a:rPr>
              <a:t>спортивные</a:t>
            </a:r>
            <a:r>
              <a:rPr lang="ru-RU" sz="4400" i="1" smtClean="0">
                <a:solidFill>
                  <a:srgbClr val="800080"/>
                </a:solidFill>
              </a:rPr>
              <a:t> </a:t>
            </a:r>
            <a:r>
              <a:rPr lang="ru-RU" sz="4400" i="1" smtClean="0">
                <a:solidFill>
                  <a:srgbClr val="800080"/>
                </a:solidFill>
                <a:hlinkClick r:id="rId3" tooltip="Соревнование"/>
              </a:rPr>
              <a:t>соревнования</a:t>
            </a:r>
            <a:r>
              <a:rPr lang="ru-RU" sz="4400" i="1" smtClean="0">
                <a:solidFill>
                  <a:srgbClr val="800080"/>
                </a:solidFill>
              </a:rPr>
              <a:t>, которые проводятся каждые четыре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658812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u="sng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Олимпийский факел</a:t>
            </a:r>
            <a:r>
              <a:rPr lang="ru-RU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8686800" cy="2373313"/>
          </a:xfrm>
        </p:spPr>
        <p:txBody>
          <a:bodyPr/>
          <a:lstStyle/>
          <a:p>
            <a:r>
              <a:rPr lang="ru-RU" sz="2000" b="1" i="1" dirty="0" err="1" smtClean="0">
                <a:solidFill>
                  <a:srgbClr val="800080"/>
                </a:solidFill>
              </a:rPr>
              <a:t>Олимпи́йский</a:t>
            </a:r>
            <a:r>
              <a:rPr lang="ru-RU" sz="2000" b="1" i="1" dirty="0" smtClean="0">
                <a:solidFill>
                  <a:srgbClr val="800080"/>
                </a:solidFill>
              </a:rPr>
              <a:t> </a:t>
            </a:r>
            <a:r>
              <a:rPr lang="ru-RU" sz="2000" b="1" i="1" dirty="0" err="1" smtClean="0">
                <a:solidFill>
                  <a:srgbClr val="800080"/>
                </a:solidFill>
              </a:rPr>
              <a:t>ого́нь</a:t>
            </a:r>
            <a:r>
              <a:rPr lang="ru-RU" sz="2000" i="1" dirty="0" smtClean="0">
                <a:solidFill>
                  <a:srgbClr val="800080"/>
                </a:solidFill>
              </a:rPr>
              <a:t> — один из символов </a:t>
            </a:r>
            <a:r>
              <a:rPr lang="ru-RU" sz="2000" i="1" dirty="0" smtClean="0">
                <a:solidFill>
                  <a:srgbClr val="800080"/>
                </a:solidFill>
                <a:hlinkClick r:id="rId2" tooltip="Олимпийские игры"/>
              </a:rPr>
              <a:t>Олимпийских игр</a:t>
            </a:r>
            <a:r>
              <a:rPr lang="ru-RU" sz="2000" i="1" dirty="0" smtClean="0">
                <a:solidFill>
                  <a:srgbClr val="800080"/>
                </a:solidFill>
              </a:rPr>
              <a:t>. Его зажигают в городе проведения Игр во время их открытия, и он горит непрерывно до их окончания. </a:t>
            </a:r>
          </a:p>
          <a:p>
            <a:r>
              <a:rPr lang="ru-RU" sz="2000" i="1" dirty="0" smtClean="0">
                <a:solidFill>
                  <a:srgbClr val="800080"/>
                </a:solidFill>
              </a:rPr>
              <a:t>Обычно зажжение огня доверяют известному человеку, чаще всего, спортсмену, хотя бывают и исключения. Считается большой честью быть избранным для проведения этой церемонии</a:t>
            </a:r>
            <a:r>
              <a:rPr lang="ru-RU" sz="2400" i="1" dirty="0" smtClean="0">
                <a:solidFill>
                  <a:srgbClr val="800080"/>
                </a:solidFill>
              </a:rPr>
              <a:t>. </a:t>
            </a:r>
          </a:p>
        </p:txBody>
      </p:sp>
      <p:pic>
        <p:nvPicPr>
          <p:cNvPr id="57348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581400" cy="2686050"/>
          </a:xfrm>
          <a:prstGeom prst="rect">
            <a:avLst/>
          </a:prstGeom>
          <a:noFill/>
        </p:spPr>
      </p:pic>
      <p:pic>
        <p:nvPicPr>
          <p:cNvPr id="57349" name="Picture 5" descr="olimpijskij-fakel-24-2-990x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86200"/>
            <a:ext cx="4114800" cy="2671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991600" cy="658813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i="1" u="sng">
                <a:ln>
                  <a:noFill/>
                </a:ln>
                <a:solidFill>
                  <a:srgbClr val="660066"/>
                </a:solidFill>
                <a:effectLst/>
              </a:rPr>
              <a:t>Кто такой «Олимпийский чемпион?»</a:t>
            </a:r>
            <a:r>
              <a:rPr lang="ru-RU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5105400" cy="2300288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800080"/>
                </a:solidFill>
              </a:rPr>
              <a:t>Олимпийский чемпион </a:t>
            </a:r>
            <a:r>
              <a:rPr lang="ru-RU" sz="2000" i="1" dirty="0" smtClean="0">
                <a:solidFill>
                  <a:srgbClr val="800080"/>
                </a:solidFill>
              </a:rPr>
              <a:t> — </a:t>
            </a:r>
            <a:r>
              <a:rPr lang="ru-RU" sz="2000" i="1" dirty="0" smtClean="0">
                <a:solidFill>
                  <a:srgbClr val="800080"/>
                </a:solidFill>
                <a:hlinkClick r:id="rId2" tooltip="Спорт"/>
              </a:rPr>
              <a:t>спортивный</a:t>
            </a:r>
            <a:r>
              <a:rPr lang="ru-RU" sz="2000" i="1" dirty="0" smtClean="0">
                <a:solidFill>
                  <a:srgbClr val="800080"/>
                </a:solidFill>
              </a:rPr>
              <a:t> </a:t>
            </a:r>
            <a:r>
              <a:rPr lang="ru-RU" sz="2000" i="1" dirty="0" smtClean="0">
                <a:solidFill>
                  <a:srgbClr val="800080"/>
                </a:solidFill>
                <a:hlinkClick r:id="rId3" tooltip="Титул"/>
              </a:rPr>
              <a:t>титул</a:t>
            </a:r>
            <a:r>
              <a:rPr lang="ru-RU" sz="2000" i="1" dirty="0" smtClean="0">
                <a:solidFill>
                  <a:srgbClr val="800080"/>
                </a:solidFill>
              </a:rPr>
              <a:t>. Означает что </a:t>
            </a:r>
            <a:r>
              <a:rPr lang="ru-RU" sz="2000" i="1" dirty="0" smtClean="0">
                <a:solidFill>
                  <a:srgbClr val="800080"/>
                </a:solidFill>
                <a:hlinkClick r:id="rId4" tooltip="Спортсмен"/>
              </a:rPr>
              <a:t>спортсмен</a:t>
            </a:r>
            <a:r>
              <a:rPr lang="ru-RU" sz="2000" i="1" dirty="0" smtClean="0">
                <a:solidFill>
                  <a:srgbClr val="800080"/>
                </a:solidFill>
              </a:rPr>
              <a:t>, обладатель данного звания, является победителем </a:t>
            </a:r>
            <a:r>
              <a:rPr lang="ru-RU" sz="2000" i="1" dirty="0" smtClean="0">
                <a:solidFill>
                  <a:srgbClr val="800080"/>
                </a:solidFill>
                <a:hlinkClick r:id="rId5" tooltip="Турнир"/>
              </a:rPr>
              <a:t>турнира</a:t>
            </a:r>
            <a:r>
              <a:rPr lang="ru-RU" sz="2000" i="1" dirty="0" smtClean="0">
                <a:solidFill>
                  <a:srgbClr val="800080"/>
                </a:solidFill>
              </a:rPr>
              <a:t>, проводившегося в рамках </a:t>
            </a:r>
            <a:r>
              <a:rPr lang="ru-RU" sz="2000" i="1" dirty="0" smtClean="0">
                <a:solidFill>
                  <a:srgbClr val="800080"/>
                </a:solidFill>
                <a:hlinkClick r:id="rId6" tooltip="Олимпиада"/>
              </a:rPr>
              <a:t>Олимпиады</a:t>
            </a:r>
            <a:r>
              <a:rPr lang="ru-RU" sz="2000" i="1" dirty="0" smtClean="0"/>
              <a:t> </a:t>
            </a:r>
          </a:p>
        </p:txBody>
      </p:sp>
      <p:pic>
        <p:nvPicPr>
          <p:cNvPr id="58372" name="Picture 4" descr="gold-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219200"/>
            <a:ext cx="3590925" cy="3124200"/>
          </a:xfrm>
          <a:prstGeom prst="rect">
            <a:avLst/>
          </a:prstGeom>
          <a:noFill/>
        </p:spPr>
      </p:pic>
      <p:pic>
        <p:nvPicPr>
          <p:cNvPr id="58373" name="Picture 5" descr="images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495800"/>
            <a:ext cx="2819400" cy="2209800"/>
          </a:xfrm>
          <a:prstGeom prst="rect">
            <a:avLst/>
          </a:prstGeom>
          <a:noFill/>
        </p:spPr>
      </p:pic>
      <p:pic>
        <p:nvPicPr>
          <p:cNvPr id="58374" name="Picture 6" descr="32491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267200"/>
            <a:ext cx="41910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Олимпийские игры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584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27200" y="3736974"/>
            <a:ext cx="5941144" cy="2140297"/>
          </a:xfrm>
        </p:spPr>
        <p:txBody>
          <a:bodyPr/>
          <a:lstStyle/>
          <a:p>
            <a:pPr eaLnBrk="1" hangingPunct="1"/>
            <a:endParaRPr lang="ru-RU" dirty="0" smtClean="0">
              <a:latin typeface="Comic Sans MS" pitchFamily="66" charset="0"/>
            </a:endParaRPr>
          </a:p>
          <a:p>
            <a:pPr algn="l" eaLnBrk="1" hangingPunct="1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Зимние</a:t>
            </a:r>
            <a:r>
              <a:rPr lang="ru-RU" dirty="0" smtClean="0">
                <a:latin typeface="Comic Sans MS" pitchFamily="66" charset="0"/>
              </a:rPr>
              <a:t>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Летние</a:t>
            </a:r>
          </a:p>
          <a:p>
            <a:pPr algn="l" eaLnBrk="1" hangingPunct="1"/>
            <a:r>
              <a:rPr lang="ru-RU" dirty="0" smtClean="0">
                <a:latin typeface="Comic Sans MS" pitchFamily="66" charset="0"/>
              </a:rPr>
              <a:t>с 1924                 с 1896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5724128" y="3356992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/>
          <p:nvPr/>
        </p:nvCxnSpPr>
        <p:spPr bwMode="auto">
          <a:xfrm flipH="1">
            <a:off x="2195736" y="3429000"/>
            <a:ext cx="100811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ganador1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256584" cy="360040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973" y="5085184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3568" y="548680"/>
            <a:ext cx="7704856" cy="720080"/>
          </a:xfrm>
        </p:spPr>
        <p:txBody>
          <a:bodyPr/>
          <a:lstStyle/>
          <a:p>
            <a:pPr>
              <a:defRPr/>
            </a:pPr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Олимпийский </a:t>
            </a:r>
            <a:r>
              <a:rPr lang="ru-RU" sz="4400" dirty="0" err="1" smtClean="0">
                <a:solidFill>
                  <a:srgbClr val="FFC000"/>
                </a:solidFill>
                <a:latin typeface="+mn-lt"/>
              </a:rPr>
              <a:t>пьедистал</a:t>
            </a:r>
            <a:endParaRPr lang="ru-RU" sz="44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16013" y="809625"/>
            <a:ext cx="6964362" cy="1203325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7170" name="Picture 2" descr="C:\Users\USER\Desktop\4156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228975" cy="28807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6a0120a5b77ead970c0120a8936b00970b-800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92375"/>
            <a:ext cx="3671887" cy="32607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0768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48681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FFC000"/>
                </a:solidFill>
              </a:rPr>
              <a:t>Олимпийские награды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1600" smtClean="0"/>
          </a:p>
        </p:txBody>
      </p:sp>
      <p:sp>
        <p:nvSpPr>
          <p:cNvPr id="40963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208962" cy="59039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ОЛИПМПИЙЦЫ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2100"/>
            <a:ext cx="8077200" cy="6286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«Особые» чемпионы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Пааво Нурми</a:t>
            </a:r>
            <a:r>
              <a:rPr lang="ru-RU" sz="2800" smtClean="0"/>
              <a:t> – финский бегун выступал на </a:t>
            </a:r>
            <a:r>
              <a:rPr lang="en-US" sz="2800" smtClean="0"/>
              <a:t>VII</a:t>
            </a:r>
            <a:r>
              <a:rPr lang="ru-RU" sz="2800" smtClean="0"/>
              <a:t>,</a:t>
            </a:r>
            <a:r>
              <a:rPr lang="en-US" sz="2800" smtClean="0"/>
              <a:t>VIII</a:t>
            </a:r>
            <a:r>
              <a:rPr lang="ru-RU" sz="2800" smtClean="0"/>
              <a:t> и</a:t>
            </a:r>
            <a:r>
              <a:rPr lang="en-US" sz="2800" smtClean="0"/>
              <a:t> IX</a:t>
            </a:r>
            <a:r>
              <a:rPr lang="ru-RU" sz="2800" smtClean="0"/>
              <a:t> олимпийских играх и завоевал 9 золотых медалей.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Джесси Оуэнс</a:t>
            </a:r>
            <a:r>
              <a:rPr lang="ru-RU" sz="2800" smtClean="0"/>
              <a:t> (США) - четырёхкратный олимпийский чемпион (установил рекорд в прыжках в длину который продержался 20 лет).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Джон Вайсмюллер</a:t>
            </a:r>
            <a:r>
              <a:rPr lang="ru-RU" sz="2800" smtClean="0"/>
              <a:t> (США) -  пятикратный олимпийский чемпион в плавании.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Фанни Бланкерс-Кун</a:t>
            </a:r>
            <a:r>
              <a:rPr lang="ru-RU" sz="2800" smtClean="0"/>
              <a:t> (Нидерланды) –четырёхкратный олимпийский чемпион лёгкая атлетика.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Ласло Папп</a:t>
            </a:r>
            <a:r>
              <a:rPr lang="ru-RU" sz="2800" smtClean="0"/>
              <a:t> (Венгрия) – трёхкратный олимпийский чемпион по боксу.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XV </a:t>
            </a:r>
            <a:r>
              <a:rPr lang="ru-RU" sz="3200" b="1" smtClean="0"/>
              <a:t>Игры - 1952 год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На Играх </a:t>
            </a:r>
            <a:r>
              <a:rPr lang="en-US" sz="2400" smtClean="0"/>
              <a:t>XV </a:t>
            </a:r>
            <a:r>
              <a:rPr lang="ru-RU" sz="2400" smtClean="0"/>
              <a:t>Олимпиады состоялся дебют советских спортсменов.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Впервые ОЧ в истории спорта СССР стала метательница диска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Нина Пономарёва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(Ромашкова).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С тех пор олимпийцы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СССР в течении почти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40 лет входили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в число лидеров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в олимпийском спорте.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15364" name="Picture 4" descr="ол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60575"/>
            <a:ext cx="39608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Мельбурн – 1956 год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Рекордсменкой Игр по числу завоёванных золотых наград стала гимнастка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Лариса Латынина –</a:t>
            </a:r>
            <a:r>
              <a:rPr lang="ru-RU" sz="2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обладательница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u="sng" smtClean="0"/>
              <a:t>восемнадцати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u="sng" smtClean="0"/>
              <a:t>олимпийских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u="sng" smtClean="0"/>
              <a:t>наград.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u="sng" smtClean="0"/>
          </a:p>
        </p:txBody>
      </p:sp>
      <p:pic>
        <p:nvPicPr>
          <p:cNvPr id="16388" name="Picture 4" descr="ол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36718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Москва – 1980 год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Главный центр Игр </a:t>
            </a:r>
            <a:r>
              <a:rPr lang="en-US" sz="2800" b="1" smtClean="0">
                <a:solidFill>
                  <a:srgbClr val="FF0000"/>
                </a:solidFill>
              </a:rPr>
              <a:t>XXII</a:t>
            </a:r>
            <a:r>
              <a:rPr lang="ru-RU" sz="2800" smtClean="0"/>
              <a:t> Олимпиады был, в </a:t>
            </a:r>
            <a:r>
              <a:rPr lang="ru-RU" sz="2800" u="sng" smtClean="0"/>
              <a:t>Москве</a:t>
            </a:r>
            <a:r>
              <a:rPr lang="ru-RU" sz="280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Приняло участие 5283 участника из 80 стран.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Разыграно 203 комплекта наград.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Первое место стала наша команда: 80 золотых, 69 серебряных, 46 бронзовых медалей.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Среди спортсменов по числу медалей стал наш гимнаст </a:t>
            </a:r>
            <a:r>
              <a:rPr lang="ru-RU" sz="2800" b="1" smtClean="0">
                <a:solidFill>
                  <a:srgbClr val="FF0000"/>
                </a:solidFill>
              </a:rPr>
              <a:t>Александр Дитятин</a:t>
            </a:r>
            <a:r>
              <a:rPr lang="ru-RU" sz="2800" smtClean="0"/>
              <a:t>, выигравший 3 золотые, 4 серебряные и 1 бронзовую награды.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body" idx="4294967295"/>
          </p:nvPr>
        </p:nvSpPr>
        <p:spPr>
          <a:xfrm>
            <a:off x="152400" y="762001"/>
            <a:ext cx="8229600" cy="2162944"/>
          </a:xfrm>
        </p:spPr>
        <p:txBody>
          <a:bodyPr/>
          <a:lstStyle/>
          <a:p>
            <a:endParaRPr lang="ru-RU" sz="2400" i="1" dirty="0" smtClean="0"/>
          </a:p>
          <a:p>
            <a:r>
              <a:rPr lang="ru-RU" sz="2800" b="1" i="1" u="sng" dirty="0" smtClean="0">
                <a:solidFill>
                  <a:srgbClr val="800080"/>
                </a:solidFill>
              </a:rPr>
              <a:t>1-й день — Церемония открытия:</a:t>
            </a:r>
            <a:r>
              <a:rPr lang="ru-RU" sz="2800" i="1" dirty="0" smtClean="0">
                <a:solidFill>
                  <a:srgbClr val="800080"/>
                </a:solidFill>
              </a:rPr>
              <a:t> жертвоприношение атлетов у алтарей </a:t>
            </a:r>
            <a:r>
              <a:rPr lang="ru-RU" sz="2800" i="1" dirty="0" err="1" smtClean="0">
                <a:solidFill>
                  <a:srgbClr val="800080"/>
                </a:solidFill>
              </a:rPr>
              <a:t>Альтиса</a:t>
            </a:r>
            <a:r>
              <a:rPr lang="ru-RU" sz="2800" i="1" dirty="0" smtClean="0">
                <a:solidFill>
                  <a:srgbClr val="800080"/>
                </a:solidFill>
              </a:rPr>
              <a:t>, клятва атлетов и </a:t>
            </a:r>
            <a:r>
              <a:rPr lang="ru-RU" sz="2800" i="1" dirty="0" err="1" smtClean="0">
                <a:solidFill>
                  <a:srgbClr val="800080"/>
                </a:solidFill>
              </a:rPr>
              <a:t>элланодиков</a:t>
            </a:r>
            <a:r>
              <a:rPr lang="ru-RU" sz="2800" i="1" dirty="0" smtClean="0">
                <a:solidFill>
                  <a:srgbClr val="800080"/>
                </a:solidFill>
              </a:rPr>
              <a:t> (судей), бросание жребия состязаний в беге, единоборствах и конных ристаниях.</a:t>
            </a:r>
          </a:p>
        </p:txBody>
      </p:sp>
      <p:pic>
        <p:nvPicPr>
          <p:cNvPr id="50179" name="Picture 3" descr="44f610f8f7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05064"/>
            <a:ext cx="4305300" cy="2495749"/>
          </a:xfrm>
          <a:prstGeom prst="rect">
            <a:avLst/>
          </a:prstGeom>
          <a:noFill/>
        </p:spPr>
      </p:pic>
      <p:pic>
        <p:nvPicPr>
          <p:cNvPr id="50180" name="Picture 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05064"/>
            <a:ext cx="3886200" cy="24624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Олимпийские игры </a:t>
            </a:r>
            <a:br>
              <a:rPr lang="ru-RU" sz="3200" b="1" smtClean="0"/>
            </a:br>
            <a:r>
              <a:rPr lang="ru-RU" sz="3200" b="1" smtClean="0"/>
              <a:t>1988, 1992, 1994,1998, 2002, 2006 годы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Александр Карелин</a:t>
            </a:r>
            <a:r>
              <a:rPr lang="ru-RU" sz="2400" dirty="0" smtClean="0"/>
              <a:t> – трёхкратный олимпийский чемпион (греко-римская борьба).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Владимир Артемов</a:t>
            </a:r>
            <a:r>
              <a:rPr lang="ru-RU" sz="2400" dirty="0" smtClean="0"/>
              <a:t> – четырёхкратный олимпийский чемпион (спортивная гимнастика).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3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84688" algn="l"/>
              </a:tabLst>
              <a:defRPr/>
            </a:pPr>
            <a:endParaRPr lang="ru-RU" sz="3600" dirty="0" smtClean="0"/>
          </a:p>
        </p:txBody>
      </p:sp>
      <p:pic>
        <p:nvPicPr>
          <p:cNvPr id="18436" name="Picture 4" descr="ол8"/>
          <p:cNvPicPr>
            <a:picLocks noChangeAspect="1" noChangeArrowheads="1"/>
          </p:cNvPicPr>
          <p:nvPr/>
        </p:nvPicPr>
        <p:blipFill>
          <a:blip r:embed="rId2" cstate="print"/>
          <a:srcRect t="2534" r="3946" b="2534"/>
          <a:stretch>
            <a:fillRect/>
          </a:stretch>
        </p:blipFill>
        <p:spPr bwMode="auto">
          <a:xfrm>
            <a:off x="1979613" y="2133600"/>
            <a:ext cx="52562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480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Евгений Садовый</a:t>
            </a:r>
            <a:r>
              <a:rPr lang="ru-RU" sz="2400" smtClean="0"/>
              <a:t> – трёхкратный олимпийский чемпион (плавание).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Александр Попов</a:t>
            </a:r>
            <a:r>
              <a:rPr lang="ru-RU" sz="2400" smtClean="0"/>
              <a:t> – четырёхкратный олимпийский чемпион (плавание).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Станислав Поздняков</a:t>
            </a:r>
            <a:r>
              <a:rPr lang="ru-RU" sz="2400" smtClean="0"/>
              <a:t>  -четырёхкратный олимпийский чемпион(фехтование).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19459" name="Picture 4" descr="ол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16113"/>
            <a:ext cx="78486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785225" cy="6669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Алексей Немов</a:t>
            </a:r>
            <a:r>
              <a:rPr lang="ru-RU" sz="2400" smtClean="0"/>
              <a:t>  - четырёхкратный олимпийский чемпион(спортивная гимнастика).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Светлана Мастеркова</a:t>
            </a:r>
            <a:r>
              <a:rPr lang="ru-RU" sz="2400" smtClean="0"/>
              <a:t> – двукратная олимпийская чемпионка (лёгкая атлетика).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20483" name="Picture 5" descr="ол10"/>
          <p:cNvPicPr>
            <a:picLocks noChangeAspect="1" noChangeArrowheads="1"/>
          </p:cNvPicPr>
          <p:nvPr/>
        </p:nvPicPr>
        <p:blipFill>
          <a:blip r:embed="rId2" cstate="print"/>
          <a:srcRect l="2855"/>
          <a:stretch>
            <a:fillRect/>
          </a:stretch>
        </p:blipFill>
        <p:spPr bwMode="auto">
          <a:xfrm>
            <a:off x="1042988" y="1700213"/>
            <a:ext cx="73453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59420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Андрей Лавров -</a:t>
            </a:r>
            <a:r>
              <a:rPr lang="ru-RU" sz="2400" smtClean="0"/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/>
              <a:t>трёхкратный Олимпийский чемпион (гандбол).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  <p:pic>
        <p:nvPicPr>
          <p:cNvPr id="21507" name="Picture 4" descr="ол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836613"/>
            <a:ext cx="49688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Светлана Хоркина</a:t>
            </a:r>
            <a:r>
              <a:rPr lang="ru-RU" sz="2400" smtClean="0"/>
              <a:t> – олимпийская чемпионка по гимнастике.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Вячеслав Екимов</a:t>
            </a:r>
            <a:r>
              <a:rPr lang="ru-RU" sz="2400" smtClean="0"/>
              <a:t> – двукратный Олимпийский чемпион по велоспорту.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22531" name="Picture 4" descr="ол14"/>
          <p:cNvPicPr>
            <a:picLocks noChangeAspect="1" noChangeArrowheads="1"/>
          </p:cNvPicPr>
          <p:nvPr/>
        </p:nvPicPr>
        <p:blipFill>
          <a:blip r:embed="rId2" cstate="print"/>
          <a:srcRect t="4720" b="3101"/>
          <a:stretch>
            <a:fillRect/>
          </a:stretch>
        </p:blipFill>
        <p:spPr bwMode="auto">
          <a:xfrm>
            <a:off x="684213" y="2133600"/>
            <a:ext cx="7848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Евгений Кафельников -</a:t>
            </a:r>
            <a:r>
              <a:rPr lang="ru-RU" sz="20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олимпийский чемпион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по теннису.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Ольга Брусникина 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Мария Киселёва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двукратные олимпийские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Чемпионы (синхронное плавание).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23555" name="Picture 4" descr="ол13"/>
          <p:cNvPicPr>
            <a:picLocks noChangeAspect="1" noChangeArrowheads="1"/>
          </p:cNvPicPr>
          <p:nvPr/>
        </p:nvPicPr>
        <p:blipFill>
          <a:blip r:embed="rId2" cstate="print"/>
          <a:srcRect l="4410" r="6664" b="3481"/>
          <a:stretch>
            <a:fillRect/>
          </a:stretch>
        </p:blipFill>
        <p:spPr bwMode="auto">
          <a:xfrm>
            <a:off x="5435600" y="0"/>
            <a:ext cx="288131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ол11"/>
          <p:cNvPicPr>
            <a:picLocks noChangeAspect="1" noChangeArrowheads="1"/>
          </p:cNvPicPr>
          <p:nvPr/>
        </p:nvPicPr>
        <p:blipFill>
          <a:blip r:embed="rId3" cstate="print"/>
          <a:srcRect t="4268"/>
          <a:stretch>
            <a:fillRect/>
          </a:stretch>
        </p:blipFill>
        <p:spPr bwMode="auto">
          <a:xfrm>
            <a:off x="179388" y="3429000"/>
            <a:ext cx="59769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Зимние игры 1956 – 2006 годы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85225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Любовь Баранова (Козырева)</a:t>
            </a:r>
            <a:r>
              <a:rPr lang="ru-RU" sz="2400" smtClean="0"/>
              <a:t> - завоевавшая первую в истории олимпийское золото советского спорта (лыжный спорт).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24580" name="Picture 4" descr="ол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41438"/>
            <a:ext cx="3887787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42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Раиса Сметанина</a:t>
            </a:r>
            <a:r>
              <a:rPr lang="ru-RU" sz="2400" smtClean="0"/>
              <a:t> – завоевавшая на 4-х олимпийских играх 3-золотые, 5 серебряных и 1 бронзовую медали (лыжный спорт).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25603" name="Picture 4" descr="ол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412875"/>
            <a:ext cx="36718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26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Владислав Третьяк</a:t>
            </a:r>
            <a:r>
              <a:rPr lang="ru-RU" sz="2400" smtClean="0"/>
              <a:t> – вратарь сборной команды СССР, трёхкратный олимпийский чемпион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26627" name="Picture 4" descr="ол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82089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Любовь Егорова</a:t>
            </a:r>
            <a:r>
              <a:rPr lang="ru-RU" sz="2400" smtClean="0"/>
              <a:t> – шестикратная олимпийская чемпионка (лыжный спорт).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27651" name="Picture 4" descr="ол19"/>
          <p:cNvPicPr>
            <a:picLocks noChangeAspect="1" noChangeArrowheads="1"/>
          </p:cNvPicPr>
          <p:nvPr/>
        </p:nvPicPr>
        <p:blipFill>
          <a:blip r:embed="rId2" cstate="print"/>
          <a:srcRect t="2539" b="2512"/>
          <a:stretch>
            <a:fillRect/>
          </a:stretch>
        </p:blipFill>
        <p:spPr bwMode="auto">
          <a:xfrm>
            <a:off x="2238375" y="981075"/>
            <a:ext cx="5070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838200"/>
            <a:ext cx="8229600" cy="3054350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rgbClr val="800080"/>
                </a:solidFill>
              </a:rPr>
              <a:t>2-й день</a:t>
            </a:r>
            <a:r>
              <a:rPr lang="ru-RU" sz="2400" i="1" dirty="0" smtClean="0">
                <a:solidFill>
                  <a:srgbClr val="800080"/>
                </a:solidFill>
              </a:rPr>
              <a:t> — Состязания эфебов (бег, борьба, кулачный бой, конные скачки). Борьба.</a:t>
            </a:r>
          </a:p>
          <a:p>
            <a:r>
              <a:rPr lang="ru-RU" sz="2400" b="1" i="1" u="sng" dirty="0" smtClean="0">
                <a:solidFill>
                  <a:srgbClr val="800080"/>
                </a:solidFill>
              </a:rPr>
              <a:t>3-й день</a:t>
            </a:r>
            <a:r>
              <a:rPr lang="ru-RU" sz="2400" i="1" dirty="0" smtClean="0">
                <a:solidFill>
                  <a:srgbClr val="800080"/>
                </a:solidFill>
              </a:rPr>
              <a:t> — Состязания в беге (дромос, </a:t>
            </a:r>
            <a:r>
              <a:rPr lang="ru-RU" sz="2400" i="1" dirty="0" err="1" smtClean="0">
                <a:solidFill>
                  <a:srgbClr val="800080"/>
                </a:solidFill>
              </a:rPr>
              <a:t>диаулос</a:t>
            </a:r>
            <a:r>
              <a:rPr lang="ru-RU" sz="2400" i="1" dirty="0" smtClean="0">
                <a:solidFill>
                  <a:srgbClr val="800080"/>
                </a:solidFill>
              </a:rPr>
              <a:t>, </a:t>
            </a:r>
            <a:r>
              <a:rPr lang="ru-RU" sz="2400" i="1" dirty="0" err="1" smtClean="0">
                <a:solidFill>
                  <a:srgbClr val="800080"/>
                </a:solidFill>
              </a:rPr>
              <a:t>долихос</a:t>
            </a:r>
            <a:r>
              <a:rPr lang="ru-RU" sz="2400" i="1" dirty="0" smtClean="0">
                <a:solidFill>
                  <a:srgbClr val="800080"/>
                </a:solidFill>
              </a:rPr>
              <a:t>). Кулачный бой. </a:t>
            </a:r>
            <a:r>
              <a:rPr lang="ru-RU" sz="2400" i="1" dirty="0" err="1" smtClean="0">
                <a:solidFill>
                  <a:srgbClr val="800080"/>
                </a:solidFill>
              </a:rPr>
              <a:t>Панкратий</a:t>
            </a:r>
            <a:r>
              <a:rPr lang="ru-RU" sz="2400" i="1" dirty="0" smtClean="0">
                <a:solidFill>
                  <a:srgbClr val="800080"/>
                </a:solidFill>
              </a:rPr>
              <a:t>.</a:t>
            </a:r>
          </a:p>
          <a:p>
            <a:r>
              <a:rPr lang="ru-RU" sz="2400" b="1" i="1" u="sng" dirty="0" smtClean="0">
                <a:solidFill>
                  <a:srgbClr val="800080"/>
                </a:solidFill>
              </a:rPr>
              <a:t>4-й день</a:t>
            </a:r>
            <a:r>
              <a:rPr lang="ru-RU" sz="2400" i="1" dirty="0" smtClean="0">
                <a:solidFill>
                  <a:srgbClr val="800080"/>
                </a:solidFill>
              </a:rPr>
              <a:t> — </a:t>
            </a:r>
            <a:r>
              <a:rPr lang="ru-RU" sz="2400" i="1" dirty="0" err="1" smtClean="0">
                <a:solidFill>
                  <a:srgbClr val="800080"/>
                </a:solidFill>
              </a:rPr>
              <a:t>Гиппические</a:t>
            </a:r>
            <a:r>
              <a:rPr lang="ru-RU" sz="2400" i="1" dirty="0" smtClean="0">
                <a:solidFill>
                  <a:srgbClr val="800080"/>
                </a:solidFill>
              </a:rPr>
              <a:t> состязания на ипподроме (гонки колесниц, скачки). Пентатлон. </a:t>
            </a:r>
            <a:r>
              <a:rPr lang="ru-RU" sz="2400" i="1" dirty="0" err="1" smtClean="0">
                <a:solidFill>
                  <a:srgbClr val="800080"/>
                </a:solidFill>
              </a:rPr>
              <a:t>Гоптилодром</a:t>
            </a:r>
            <a:r>
              <a:rPr lang="ru-RU" sz="2400" i="1" dirty="0" smtClean="0">
                <a:solidFill>
                  <a:srgbClr val="800080"/>
                </a:solidFill>
              </a:rPr>
              <a:t>.</a:t>
            </a:r>
          </a:p>
          <a:p>
            <a:endParaRPr lang="ru-RU" sz="2400" i="1" dirty="0" smtClean="0">
              <a:solidFill>
                <a:srgbClr val="800080"/>
              </a:solidFill>
            </a:endParaRPr>
          </a:p>
          <a:p>
            <a:endParaRPr lang="ru-RU" dirty="0" smtClean="0"/>
          </a:p>
        </p:txBody>
      </p:sp>
      <p:pic>
        <p:nvPicPr>
          <p:cNvPr id="51203" name="Picture 3" descr="ec3ffb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45024"/>
            <a:ext cx="4524375" cy="2793876"/>
          </a:xfrm>
          <a:prstGeom prst="rect">
            <a:avLst/>
          </a:prstGeom>
          <a:noFill/>
        </p:spPr>
      </p:pic>
      <p:pic>
        <p:nvPicPr>
          <p:cNvPr id="51204" name="Picture 4" descr="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45024"/>
            <a:ext cx="3733800" cy="2736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Ирина Роднина и Александр Зайцев</a:t>
            </a:r>
            <a:r>
              <a:rPr lang="ru-RU" sz="2400" smtClean="0"/>
              <a:t> – двукратные олимпийские чемпионы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/>
              <a:t>(фигурное катание).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28676" name="Picture 4" descr="ол18"/>
          <p:cNvPicPr>
            <a:picLocks noChangeAspect="1" noChangeArrowheads="1"/>
          </p:cNvPicPr>
          <p:nvPr/>
        </p:nvPicPr>
        <p:blipFill>
          <a:blip r:embed="rId2" cstate="print"/>
          <a:srcRect r="3551"/>
          <a:stretch>
            <a:fillRect/>
          </a:stretch>
        </p:blipFill>
        <p:spPr bwMode="auto">
          <a:xfrm>
            <a:off x="611188" y="1628775"/>
            <a:ext cx="7848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42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Евгений Гришин</a:t>
            </a:r>
            <a:r>
              <a:rPr lang="ru-RU" sz="2800" smtClean="0"/>
              <a:t> - четырехкратный олимпийский чемпион (коньки).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Лидия Скобликова</a:t>
            </a:r>
            <a:r>
              <a:rPr lang="ru-RU" sz="2800" smtClean="0"/>
              <a:t> – шестикратная олимпийская чемпионка (коньки).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Клавдия Боярских</a:t>
            </a:r>
            <a:r>
              <a:rPr lang="ru-RU" sz="2800" smtClean="0"/>
              <a:t>  - трёхкратная олимпийская чемпионка (лыжный спорт).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Александр Тихонов</a:t>
            </a:r>
            <a:r>
              <a:rPr lang="ru-RU" sz="2800" smtClean="0"/>
              <a:t> – четырёхкратный олимпийский чемпион (лыжный спорт).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713788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Николай Земятов</a:t>
            </a:r>
            <a:r>
              <a:rPr lang="ru-RU" sz="2800" smtClean="0"/>
              <a:t> – четырехкратный олимпийский чемпион (лыжный спорт).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Анфиса Резцова</a:t>
            </a:r>
            <a:r>
              <a:rPr lang="ru-RU" sz="2800" smtClean="0"/>
              <a:t> - трёхкратная олимпийская чемпионка (лыжный спорт).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Лариса Лазутина</a:t>
            </a:r>
            <a:r>
              <a:rPr lang="ru-RU" sz="2800" smtClean="0"/>
              <a:t> - пятикратная олимпийская чемпионка (лыжный спорт).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Екатерина Гордеева и Сергей Гринько</a:t>
            </a:r>
            <a:r>
              <a:rPr lang="ru-RU" sz="2800" smtClean="0"/>
              <a:t> - двукратные олимпийские чемпионы (фигурное катание).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Оксана Грищук и Евгений Платов</a:t>
            </a:r>
            <a:r>
              <a:rPr lang="ru-RU" sz="2800" smtClean="0"/>
              <a:t>  - двукратные олимпийские чемпионы (фигурное катание).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Оксана Казакова и Артур Дмитриев</a:t>
            </a:r>
            <a:r>
              <a:rPr lang="ru-RU" sz="2800" smtClean="0"/>
              <a:t> - двукратные олимпийские чемпионы (фигурное катание).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Олимпийское движение</a:t>
            </a:r>
            <a:br>
              <a:rPr lang="ru-RU" sz="2800" b="1" smtClean="0"/>
            </a:br>
            <a:r>
              <a:rPr lang="ru-RU" sz="2800" b="1" smtClean="0"/>
              <a:t> принципы, традиции, правила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u="sng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u="sng" smtClean="0">
                <a:solidFill>
                  <a:srgbClr val="FF0000"/>
                </a:solidFill>
              </a:rPr>
              <a:t>Конституция олимпийского сообщества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Современная Хартия, принята в 1991 году, открывается Основополагающими принципами, за которыми следуют пять разделов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80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Первый посвящен основным принципам организации, участникам. Олимпийским символам, эмблемам, флагу, олимпийскому огню.</a:t>
            </a:r>
          </a:p>
          <a:p>
            <a:pPr eaLnBrk="1" hangingPunct="1">
              <a:defRPr/>
            </a:pPr>
            <a:r>
              <a:rPr lang="ru-RU" sz="2800" smtClean="0"/>
              <a:t>Второй – порядке работы, правах и обязанностях.</a:t>
            </a:r>
          </a:p>
          <a:p>
            <a:pPr eaLnBrk="1" hangingPunct="1">
              <a:defRPr/>
            </a:pPr>
            <a:r>
              <a:rPr lang="ru-RU" sz="2800" smtClean="0"/>
              <a:t>Третий – о международных спортивных организациях по видам спорта.</a:t>
            </a:r>
          </a:p>
          <a:p>
            <a:pPr eaLnBrk="1" hangingPunct="1">
              <a:defRPr/>
            </a:pPr>
            <a:r>
              <a:rPr lang="ru-RU" sz="2800" smtClean="0"/>
              <a:t>Четвёртый – посвящен национальным олимпийским комитетам.</a:t>
            </a:r>
          </a:p>
          <a:p>
            <a:pPr eaLnBrk="1" hangingPunct="1">
              <a:defRPr/>
            </a:pPr>
            <a:r>
              <a:rPr lang="ru-RU" sz="2800" smtClean="0"/>
              <a:t>Пятый – о самих Олимпийских играх порядке проведения.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ВОСЕМЬ ПРЕЗИДЕНТОВ МОК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507413" cy="5759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Деметриус Викелас и Пьер де Кубертен</a:t>
            </a:r>
          </a:p>
        </p:txBody>
      </p:sp>
      <p:pic>
        <p:nvPicPr>
          <p:cNvPr id="33796" name="Picture 4" descr="ол20"/>
          <p:cNvPicPr>
            <a:picLocks noChangeAspect="1" noChangeArrowheads="1"/>
          </p:cNvPicPr>
          <p:nvPr/>
        </p:nvPicPr>
        <p:blipFill>
          <a:blip r:embed="rId2" cstate="print"/>
          <a:srcRect l="1837" t="3149" r="2797" b="3185"/>
          <a:stretch>
            <a:fillRect/>
          </a:stretch>
        </p:blipFill>
        <p:spPr bwMode="auto">
          <a:xfrm>
            <a:off x="827088" y="1268413"/>
            <a:ext cx="7416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62988" cy="60483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Анри де Байе–Латур и Зигфрид Эдстрем</a:t>
            </a:r>
          </a:p>
        </p:txBody>
      </p:sp>
      <p:pic>
        <p:nvPicPr>
          <p:cNvPr id="34819" name="Picture 4" descr="ол21"/>
          <p:cNvPicPr>
            <a:picLocks noChangeAspect="1" noChangeArrowheads="1"/>
          </p:cNvPicPr>
          <p:nvPr/>
        </p:nvPicPr>
        <p:blipFill>
          <a:blip r:embed="rId2" cstate="print"/>
          <a:srcRect l="3490" t="4346" r="1726" b="4347"/>
          <a:stretch>
            <a:fillRect/>
          </a:stretch>
        </p:blipFill>
        <p:spPr bwMode="auto">
          <a:xfrm>
            <a:off x="684213" y="765175"/>
            <a:ext cx="78486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Эвери Брендедж и Майкл Килланин</a:t>
            </a:r>
          </a:p>
        </p:txBody>
      </p:sp>
      <p:pic>
        <p:nvPicPr>
          <p:cNvPr id="35843" name="Picture 4" descr="ол22"/>
          <p:cNvPicPr>
            <a:picLocks noChangeAspect="1" noChangeArrowheads="1"/>
          </p:cNvPicPr>
          <p:nvPr/>
        </p:nvPicPr>
        <p:blipFill>
          <a:blip r:embed="rId2" cstate="print"/>
          <a:srcRect l="3563" t="4283" r="3563" b="5701"/>
          <a:stretch>
            <a:fillRect/>
          </a:stretch>
        </p:blipFill>
        <p:spPr bwMode="auto">
          <a:xfrm>
            <a:off x="827088" y="476250"/>
            <a:ext cx="74898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Хуан Антонио Самаранч</a:t>
            </a:r>
            <a:r>
              <a:rPr lang="ru-RU" sz="2800" smtClean="0"/>
              <a:t> –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пробыл президентом МОК 21 год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36867" name="Picture 4" descr="ол23"/>
          <p:cNvPicPr>
            <a:picLocks noChangeAspect="1" noChangeArrowheads="1"/>
          </p:cNvPicPr>
          <p:nvPr/>
        </p:nvPicPr>
        <p:blipFill>
          <a:blip r:embed="rId2" cstate="print"/>
          <a:srcRect l="3362" t="2756" r="8517" b="1408"/>
          <a:stretch>
            <a:fillRect/>
          </a:stretch>
        </p:blipFill>
        <p:spPr bwMode="auto">
          <a:xfrm>
            <a:off x="2843213" y="1484313"/>
            <a:ext cx="37449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42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Президентом МОК с 16 июля 2001 года является известный бельгийский врач и спортивный деятель </a:t>
            </a:r>
            <a:r>
              <a:rPr lang="ru-RU" sz="2800" b="1" smtClean="0">
                <a:solidFill>
                  <a:srgbClr val="FF0000"/>
                </a:solidFill>
              </a:rPr>
              <a:t>Жак Рогг</a:t>
            </a:r>
            <a:r>
              <a:rPr lang="ru-RU" sz="280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37891" name="Picture 4" descr="ол24"/>
          <p:cNvPicPr>
            <a:picLocks noChangeAspect="1" noChangeArrowheads="1"/>
          </p:cNvPicPr>
          <p:nvPr/>
        </p:nvPicPr>
        <p:blipFill>
          <a:blip r:embed="rId2" cstate="print"/>
          <a:srcRect l="4759" t="2695" r="6367" b="3564"/>
          <a:stretch>
            <a:fillRect/>
          </a:stretch>
        </p:blipFill>
        <p:spPr bwMode="auto">
          <a:xfrm>
            <a:off x="2555875" y="1700213"/>
            <a:ext cx="40322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body" idx="4294967295"/>
          </p:nvPr>
        </p:nvSpPr>
        <p:spPr>
          <a:xfrm>
            <a:off x="228600" y="762000"/>
            <a:ext cx="8229600" cy="2541588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800080"/>
                </a:solidFill>
              </a:rPr>
              <a:t>5-й день</a:t>
            </a:r>
            <a:r>
              <a:rPr lang="ru-RU" sz="2800" i="1" dirty="0" smtClean="0">
                <a:solidFill>
                  <a:srgbClr val="800080"/>
                </a:solidFill>
              </a:rPr>
              <a:t> — Церемония прощания с играми в </a:t>
            </a:r>
            <a:r>
              <a:rPr lang="ru-RU" sz="2800" i="1" dirty="0" err="1" smtClean="0">
                <a:solidFill>
                  <a:srgbClr val="800080"/>
                </a:solidFill>
              </a:rPr>
              <a:t>Альтисе</a:t>
            </a:r>
            <a:r>
              <a:rPr lang="ru-RU" sz="2800" i="1" dirty="0" smtClean="0">
                <a:solidFill>
                  <a:srgbClr val="800080"/>
                </a:solidFill>
              </a:rPr>
              <a:t>: шествия, жертвоприношения, возложение венков на победителей, пиры победителей и паломников.</a:t>
            </a:r>
          </a:p>
          <a:p>
            <a:pPr>
              <a:buFontTx/>
              <a:buNone/>
            </a:pPr>
            <a:endParaRPr lang="ru-RU" sz="2800" dirty="0" smtClean="0">
              <a:solidFill>
                <a:srgbClr val="800080"/>
              </a:solidFill>
            </a:endParaRPr>
          </a:p>
          <a:p>
            <a:endParaRPr lang="ru-RU" dirty="0" smtClean="0"/>
          </a:p>
        </p:txBody>
      </p:sp>
      <p:pic>
        <p:nvPicPr>
          <p:cNvPr id="52227" name="Picture 3" descr="48409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267200"/>
            <a:ext cx="3505200" cy="2209800"/>
          </a:xfrm>
          <a:prstGeom prst="rect">
            <a:avLst/>
          </a:prstGeom>
          <a:noFill/>
        </p:spPr>
      </p:pic>
      <p:pic>
        <p:nvPicPr>
          <p:cNvPr id="52228" name="Picture 4" descr="s_t11_44127287-700x466_thum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924944"/>
            <a:ext cx="3276600" cy="1601019"/>
          </a:xfrm>
          <a:prstGeom prst="rect">
            <a:avLst/>
          </a:prstGeom>
          <a:noFill/>
        </p:spPr>
      </p:pic>
      <p:pic>
        <p:nvPicPr>
          <p:cNvPr id="52229" name="Picture 5" descr="148795_p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924944"/>
            <a:ext cx="3143250" cy="16740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Международный олимпийский комитет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5005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Штаб – квартира МОК расположена в швейцарском городе </a:t>
            </a:r>
            <a:r>
              <a:rPr lang="ru-RU" b="1" smtClean="0">
                <a:solidFill>
                  <a:srgbClr val="FF0000"/>
                </a:solidFill>
              </a:rPr>
              <a:t>ЛОЗАННА</a:t>
            </a:r>
            <a:r>
              <a:rPr lang="ru-RU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Задача МОК – руководить олимпийским движением.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400" dirty="0" smtClean="0"/>
              <a:t>Президент Российского Олимпийского комитета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Л.В. </a:t>
            </a:r>
            <a:r>
              <a:rPr lang="ru-RU" sz="2800" b="1" dirty="0" err="1" smtClean="0">
                <a:solidFill>
                  <a:srgbClr val="FF0000"/>
                </a:solidFill>
              </a:rPr>
              <a:t>Тягачёв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9939" name="Picture 4" descr="ол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268760"/>
            <a:ext cx="5111750" cy="53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Подлинно всемирное движение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0000"/>
                </a:solidFill>
              </a:rPr>
              <a:t>Олимпийское движение заявляет: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«Никакой дискриминации в спорте – ни политической, ни религиозной, ни расовой».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 это значит, что все спортсмены равны, у всех равные условия для соревнования, для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Олимпизм, культура, искусство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52562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 Чтобы победить, необходимо ещё оказаться умным, умелым, интересным и духовно развитым человеком.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ndex.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060848"/>
            <a:ext cx="5688012" cy="400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00113" y="6381750"/>
            <a:ext cx="5540375" cy="365125"/>
          </a:xfrm>
        </p:spPr>
        <p:txBody>
          <a:bodyPr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64704"/>
            <a:ext cx="73448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Россия, вперёд!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Первый чемпион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690864" cy="5222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Первые Олимпийские игры состоялись в </a:t>
            </a:r>
            <a:r>
              <a:rPr lang="ru-RU" sz="2800" b="1" dirty="0" smtClean="0">
                <a:solidFill>
                  <a:srgbClr val="FF0000"/>
                </a:solidFill>
              </a:rPr>
              <a:t>776 году до н.э</a:t>
            </a:r>
            <a:r>
              <a:rPr lang="ru-RU" sz="2800" dirty="0" smtClean="0"/>
              <a:t>.</a:t>
            </a:r>
          </a:p>
          <a:p>
            <a:pPr algn="ctr" eaLnBrk="1" hangingPunct="1">
              <a:buNone/>
              <a:defRPr/>
            </a:pP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Первым чемпионом стал пекарь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Корэб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из </a:t>
            </a:r>
            <a:r>
              <a:rPr lang="ru-RU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Элиса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Он оказался лучшим бегуном на 190 метров. Такой бег был единственным олимпийским соревнованием первые 13 игр.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5" name="Picture 4" descr="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66429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404665"/>
            <a:ext cx="6965245" cy="86409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Герея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 или игры для женщин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914400" y="1412776"/>
            <a:ext cx="4953744" cy="50405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>
                <a:latin typeface="+mn-lt"/>
              </a:rPr>
              <a:t>Характерно, что женщины не допускались на олимпийские игры ни в качестве зрителей, ни в качестве участниц. За нарушение этого правила виновниц сбрасывали в пропасть. Для женщин на том же олимпийском стадионе проводились в сентябре специальные соревнования в честь богини Геры - так называемые </a:t>
            </a:r>
            <a:r>
              <a:rPr lang="ru-RU" sz="1800" dirty="0" err="1">
                <a:latin typeface="+mn-lt"/>
              </a:rPr>
              <a:t>гераиды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smtClean="0">
                <a:latin typeface="+mn-lt"/>
              </a:rPr>
              <a:t>В </a:t>
            </a:r>
            <a:r>
              <a:rPr lang="ru-RU" sz="1800" dirty="0">
                <a:latin typeface="+mn-lt"/>
              </a:rPr>
              <a:t>их программу входил только один вид состязаний - бег на 5/6 стадии, т. е. около 160 м. Женщины выступали в легких рубашках до коленей, бежали с распущенными волосами. Победительницы награждались венком из ветвей оливы и получали право посвятить скульптуру богине Гере.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Олимпийцы готовы к состязаниям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47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Раз в четыре года – эти интервалы времени как раз и именовались </a:t>
            </a:r>
            <a:r>
              <a:rPr lang="ru-RU" b="1" dirty="0" smtClean="0">
                <a:solidFill>
                  <a:srgbClr val="FF0000"/>
                </a:solidFill>
              </a:rPr>
              <a:t>«ОЛИМПИАДАМИ».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 преддверии этого праздника прекращались все распри и войны.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Выступать на играх это большая честь.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Победители, </a:t>
            </a:r>
            <a:r>
              <a:rPr lang="ru-RU" dirty="0" err="1" smtClean="0"/>
              <a:t>олимпионики</a:t>
            </a:r>
            <a:r>
              <a:rPr lang="ru-RU" dirty="0" smtClean="0"/>
              <a:t>, награждались оливковой ветвью или лавровым венком.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229600" cy="1098550"/>
          </a:xfrm>
          <a:noFill/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ru-RU" sz="4000" b="1" i="1" u="sng" dirty="0">
                <a:ln>
                  <a:noFill/>
                </a:ln>
                <a:solidFill>
                  <a:srgbClr val="660066"/>
                </a:solidFill>
                <a:effectLst/>
              </a:rPr>
              <a:t>История «Первых в мире Олимпийских Игр»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5257800" cy="4778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i="1" dirty="0" smtClean="0">
                <a:solidFill>
                  <a:srgbClr val="800080"/>
                </a:solidFill>
              </a:rPr>
              <a:t>Традиция, существовавшая в </a:t>
            </a:r>
            <a:r>
              <a:rPr lang="ru-RU" sz="2400" i="1" dirty="0" smtClean="0">
                <a:solidFill>
                  <a:srgbClr val="800080"/>
                </a:solidFill>
                <a:hlinkClick r:id="rId2" tooltip="Древняя Греция"/>
              </a:rPr>
              <a:t>Древней Греции</a:t>
            </a:r>
            <a:r>
              <a:rPr lang="ru-RU" sz="2400" i="1" dirty="0" smtClean="0">
                <a:solidFill>
                  <a:srgbClr val="800080"/>
                </a:solidFill>
              </a:rPr>
              <a:t>, была возрождена в конце </a:t>
            </a:r>
            <a:r>
              <a:rPr lang="ru-RU" sz="2400" i="1" dirty="0" smtClean="0">
                <a:solidFill>
                  <a:srgbClr val="800080"/>
                </a:solidFill>
                <a:hlinkClick r:id="rId3" tooltip="XIX век"/>
              </a:rPr>
              <a:t>XIX века</a:t>
            </a:r>
            <a:r>
              <a:rPr lang="ru-RU" sz="2400" i="1" dirty="0" smtClean="0">
                <a:solidFill>
                  <a:srgbClr val="800080"/>
                </a:solidFill>
              </a:rPr>
              <a:t> французским общественным деятелем </a:t>
            </a:r>
            <a:r>
              <a:rPr lang="ru-RU" sz="2400" i="1" dirty="0" smtClean="0">
                <a:solidFill>
                  <a:srgbClr val="800080"/>
                </a:solidFill>
                <a:hlinkClick r:id="rId4" tooltip="Кубертен, Пьер де"/>
              </a:rPr>
              <a:t>Пьером де Кубертеном</a:t>
            </a:r>
            <a:r>
              <a:rPr lang="ru-RU" sz="2400" i="1" dirty="0" smtClean="0">
                <a:solidFill>
                  <a:srgbClr val="800080"/>
                </a:solidFill>
              </a:rPr>
              <a:t>. Олимпийские игры, известные также как </a:t>
            </a:r>
            <a:r>
              <a:rPr lang="ru-RU" sz="2400" i="1" dirty="0" smtClean="0">
                <a:solidFill>
                  <a:srgbClr val="800080"/>
                </a:solidFill>
                <a:hlinkClick r:id="rId5" tooltip="Летние Олимпийские игры"/>
              </a:rPr>
              <a:t>Летние Олимпийские игры</a:t>
            </a:r>
            <a:r>
              <a:rPr lang="ru-RU" sz="2400" i="1" dirty="0" smtClean="0">
                <a:solidFill>
                  <a:srgbClr val="800080"/>
                </a:solidFill>
              </a:rPr>
              <a:t>, проводились каждые четыре года, начиная с </a:t>
            </a:r>
            <a:r>
              <a:rPr lang="ru-RU" sz="2400" i="1" dirty="0" smtClean="0">
                <a:solidFill>
                  <a:srgbClr val="800080"/>
                </a:solidFill>
                <a:hlinkClick r:id="rId6" tooltip="1896"/>
              </a:rPr>
              <a:t>1896</a:t>
            </a:r>
            <a:r>
              <a:rPr lang="ru-RU" sz="2400" i="1" dirty="0" smtClean="0">
                <a:solidFill>
                  <a:srgbClr val="800080"/>
                </a:solidFill>
              </a:rPr>
              <a:t>, за исключением лет, пришедшихся на </a:t>
            </a:r>
            <a:r>
              <a:rPr lang="ru-RU" sz="2400" i="1" dirty="0" smtClean="0">
                <a:solidFill>
                  <a:srgbClr val="800080"/>
                </a:solidFill>
                <a:hlinkClick r:id="rId7" tooltip="Мировая война"/>
              </a:rPr>
              <a:t>мировые войны</a:t>
            </a:r>
            <a:r>
              <a:rPr lang="ru-RU" sz="2800" i="1" dirty="0" smtClean="0">
                <a:solidFill>
                  <a:srgbClr val="800080"/>
                </a:solidFill>
              </a:rPr>
              <a:t>.  </a:t>
            </a:r>
          </a:p>
        </p:txBody>
      </p:sp>
      <p:pic>
        <p:nvPicPr>
          <p:cNvPr id="53252" name="Picture 4" descr="425px-Baron_Pierre_de_Coubert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772816"/>
            <a:ext cx="3200400" cy="4627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487</TotalTime>
  <Words>1416</Words>
  <Application>Microsoft Office PowerPoint</Application>
  <PresentationFormat>Экран (4:3)</PresentationFormat>
  <Paragraphs>224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Склон</vt:lpstr>
      <vt:lpstr>ОЛИМПИЙСКИЕ ИГРЫ</vt:lpstr>
      <vt:lpstr>Слайд 2</vt:lpstr>
      <vt:lpstr>Слайд 3</vt:lpstr>
      <vt:lpstr>Слайд 4</vt:lpstr>
      <vt:lpstr>Слайд 5</vt:lpstr>
      <vt:lpstr>Первый чемпион</vt:lpstr>
      <vt:lpstr>Герея, или игры для женщин</vt:lpstr>
      <vt:lpstr>Олимпийцы готовы к состязаниям</vt:lpstr>
      <vt:lpstr>История «Первых в мире Олимпийских Игр»</vt:lpstr>
      <vt:lpstr>Алексей Дмитриевич Бутовский (1838-1917)</vt:lpstr>
      <vt:lpstr>Первые игры современности 1896 год АФИНЫ</vt:lpstr>
      <vt:lpstr>Олимпийские игры современности</vt:lpstr>
      <vt:lpstr>Россия олимпийская</vt:lpstr>
      <vt:lpstr>VII Игры - 1920 год</vt:lpstr>
      <vt:lpstr>Атрибуты Олимпийских Игр</vt:lpstr>
      <vt:lpstr>Олимпийская клятва спортсменов</vt:lpstr>
      <vt:lpstr>Олимпийская клятва судей</vt:lpstr>
      <vt:lpstr> Олимпийские талисманы  </vt:lpstr>
      <vt:lpstr>Официальные эмблемы Олимпийских игр</vt:lpstr>
      <vt:lpstr>Олимпийский факел </vt:lpstr>
      <vt:lpstr>Кто такой «Олимпийский чемпион?» </vt:lpstr>
      <vt:lpstr>Олимпийские игры</vt:lpstr>
      <vt:lpstr>Слайд 23</vt:lpstr>
      <vt:lpstr> </vt:lpstr>
      <vt:lpstr>Слайд 25</vt:lpstr>
      <vt:lpstr>«Особые» чемпионы</vt:lpstr>
      <vt:lpstr>XV Игры - 1952 год</vt:lpstr>
      <vt:lpstr>Мельбурн – 1956 год</vt:lpstr>
      <vt:lpstr>Москва – 1980 год</vt:lpstr>
      <vt:lpstr>Олимпийские игры  1988, 1992, 1994,1998, 2002, 2006 годы</vt:lpstr>
      <vt:lpstr>Слайд 31</vt:lpstr>
      <vt:lpstr>Слайд 32</vt:lpstr>
      <vt:lpstr>Слайд 33</vt:lpstr>
      <vt:lpstr>Слайд 34</vt:lpstr>
      <vt:lpstr>Слайд 35</vt:lpstr>
      <vt:lpstr>Зимние игры 1956 – 2006 годы</vt:lpstr>
      <vt:lpstr>Слайд 37</vt:lpstr>
      <vt:lpstr>Слайд 38</vt:lpstr>
      <vt:lpstr>Слайд 39</vt:lpstr>
      <vt:lpstr> </vt:lpstr>
      <vt:lpstr>Слайд 41</vt:lpstr>
      <vt:lpstr>Слайд 42</vt:lpstr>
      <vt:lpstr>Олимпийское движение  принципы, традиции, правила</vt:lpstr>
      <vt:lpstr>Слайд 44</vt:lpstr>
      <vt:lpstr>ВОСЕМЬ ПРЕЗИДЕНТОВ МОК</vt:lpstr>
      <vt:lpstr>Слайд 46</vt:lpstr>
      <vt:lpstr>Слайд 47</vt:lpstr>
      <vt:lpstr>Слайд 48</vt:lpstr>
      <vt:lpstr>Слайд 49</vt:lpstr>
      <vt:lpstr>Международный олимпийский комитет</vt:lpstr>
      <vt:lpstr>Слайд 51</vt:lpstr>
      <vt:lpstr>Подлинно всемирное движение</vt:lpstr>
      <vt:lpstr>Олимпизм, культура, искусство</vt:lpstr>
      <vt:lpstr>Слайд 54</vt:lpstr>
    </vt:vector>
  </TitlesOfParts>
  <Company>Торговый квартал на Свободном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урок</dc:title>
  <dc:creator>дом</dc:creator>
  <cp:lastModifiedBy>330</cp:lastModifiedBy>
  <cp:revision>42</cp:revision>
  <dcterms:created xsi:type="dcterms:W3CDTF">2010-01-06T14:43:49Z</dcterms:created>
  <dcterms:modified xsi:type="dcterms:W3CDTF">2012-12-18T06:04:39Z</dcterms:modified>
</cp:coreProperties>
</file>