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2"/>
  </p:notesMasterIdLst>
  <p:sldIdLst>
    <p:sldId id="314" r:id="rId2"/>
    <p:sldId id="331" r:id="rId3"/>
    <p:sldId id="332" r:id="rId4"/>
    <p:sldId id="333" r:id="rId5"/>
    <p:sldId id="329" r:id="rId6"/>
    <p:sldId id="320" r:id="rId7"/>
    <p:sldId id="317" r:id="rId8"/>
    <p:sldId id="315" r:id="rId9"/>
    <p:sldId id="318" r:id="rId10"/>
    <p:sldId id="312" r:id="rId11"/>
    <p:sldId id="319" r:id="rId12"/>
    <p:sldId id="326" r:id="rId13"/>
    <p:sldId id="322" r:id="rId14"/>
    <p:sldId id="316" r:id="rId15"/>
    <p:sldId id="323" r:id="rId16"/>
    <p:sldId id="324" r:id="rId17"/>
    <p:sldId id="328" r:id="rId18"/>
    <p:sldId id="334" r:id="rId19"/>
    <p:sldId id="330" r:id="rId20"/>
    <p:sldId id="32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1D2D22-49E5-4D51-B725-A3E9F4F78F8F}" type="datetimeFigureOut">
              <a:rPr lang="ru-RU" smtClean="0"/>
              <a:pPr/>
              <a:t>18.12.2012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D8C8A4-699A-40BE-8DB7-41B12A972570}" type="slidenum">
              <a:rPr lang="ru-RU" smtClean="0"/>
              <a:pPr/>
              <a:t>‹#›</a:t>
            </a:fld>
            <a:endParaRPr lang="ru-RU"/>
          </a:p>
        </p:txBody>
      </p:sp>
    </p:spTree>
    <p:extLst>
      <p:ext uri="{BB962C8B-B14F-4D97-AF65-F5344CB8AC3E}">
        <p14:creationId xmlns:p14="http://schemas.microsoft.com/office/powerpoint/2010/main" xmlns="" val="3875416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D8C8A4-699A-40BE-8DB7-41B12A972570}" type="slidenum">
              <a:rPr lang="ru-RU" smtClean="0"/>
              <a:pPr/>
              <a:t>2</a:t>
            </a:fld>
            <a:endParaRPr lang="ru-RU"/>
          </a:p>
        </p:txBody>
      </p:sp>
    </p:spTree>
    <p:extLst>
      <p:ext uri="{BB962C8B-B14F-4D97-AF65-F5344CB8AC3E}">
        <p14:creationId xmlns:p14="http://schemas.microsoft.com/office/powerpoint/2010/main" xmlns="" val="525137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solidFill>
                <a:srgbClr val="000000"/>
              </a:solidFill>
            </a:endParaRPr>
          </a:p>
        </p:txBody>
      </p:sp>
      <p:sp>
        <p:nvSpPr>
          <p:cNvPr id="5" name="Footer Placeholder 4"/>
          <p:cNvSpPr>
            <a:spLocks noGrp="1"/>
          </p:cNvSpPr>
          <p:nvPr>
            <p:ph type="ftr" sz="quarter" idx="11"/>
          </p:nvPr>
        </p:nvSpPr>
        <p:spPr/>
        <p:txBody>
          <a:bodyPr/>
          <a:lstStyle/>
          <a:p>
            <a:pPr>
              <a:defRPr/>
            </a:pPr>
            <a:endParaRPr lang="ru-RU">
              <a:solidFill>
                <a:srgbClr val="000000"/>
              </a:solidFill>
            </a:endParaRPr>
          </a:p>
        </p:txBody>
      </p:sp>
      <p:sp>
        <p:nvSpPr>
          <p:cNvPr id="6" name="Slide Number Placeholder 5"/>
          <p:cNvSpPr>
            <a:spLocks noGrp="1"/>
          </p:cNvSpPr>
          <p:nvPr>
            <p:ph type="sldNum" sz="quarter" idx="12"/>
          </p:nvPr>
        </p:nvSpPr>
        <p:spPr/>
        <p:txBody>
          <a:bodyPr/>
          <a:lstStyle/>
          <a:p>
            <a:pPr>
              <a:defRPr/>
            </a:pPr>
            <a:fld id="{99C2F077-AC80-4194-B5D5-E2185B23D452}" type="slidenum">
              <a:rPr lang="ru-RU" smtClean="0">
                <a:solidFill>
                  <a:srgbClr val="000000"/>
                </a:solidFill>
              </a:rPr>
              <a:pPr>
                <a:defRPr/>
              </a:pPr>
              <a:t>‹#›</a:t>
            </a:fld>
            <a:endParaRPr lang="ru-RU">
              <a:solidFill>
                <a:srgbClr val="000000"/>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solidFill>
                <a:srgbClr val="000000"/>
              </a:solidFill>
            </a:endParaRPr>
          </a:p>
        </p:txBody>
      </p:sp>
      <p:sp>
        <p:nvSpPr>
          <p:cNvPr id="5" name="Footer Placeholder 4"/>
          <p:cNvSpPr>
            <a:spLocks noGrp="1"/>
          </p:cNvSpPr>
          <p:nvPr>
            <p:ph type="ftr" sz="quarter" idx="11"/>
          </p:nvPr>
        </p:nvSpPr>
        <p:spPr/>
        <p:txBody>
          <a:bodyPr/>
          <a:lstStyle/>
          <a:p>
            <a:pPr>
              <a:defRPr/>
            </a:pPr>
            <a:endParaRPr lang="ru-RU">
              <a:solidFill>
                <a:srgbClr val="000000"/>
              </a:solidFill>
            </a:endParaRPr>
          </a:p>
        </p:txBody>
      </p:sp>
      <p:sp>
        <p:nvSpPr>
          <p:cNvPr id="6" name="Slide Number Placeholder 5"/>
          <p:cNvSpPr>
            <a:spLocks noGrp="1"/>
          </p:cNvSpPr>
          <p:nvPr>
            <p:ph type="sldNum" sz="quarter" idx="12"/>
          </p:nvPr>
        </p:nvSpPr>
        <p:spPr/>
        <p:txBody>
          <a:bodyPr/>
          <a:lstStyle/>
          <a:p>
            <a:pPr>
              <a:defRPr/>
            </a:pPr>
            <a:fld id="{901A8CA2-6E9B-4015-A56F-E36AB0324C9F}" type="slidenum">
              <a:rPr lang="ru-RU" smtClean="0">
                <a:solidFill>
                  <a:srgbClr val="000000"/>
                </a:solidFill>
              </a:rPr>
              <a:pPr>
                <a:defRPr/>
              </a:pPr>
              <a:t>‹#›</a:t>
            </a:fld>
            <a:endParaRPr lang="ru-RU">
              <a:solidFill>
                <a:srgbClr val="000000"/>
              </a:solidFill>
            </a:endParaRPr>
          </a:p>
        </p:txBody>
      </p:sp>
    </p:spTree>
  </p:cSld>
  <p:clrMapOvr>
    <a:masterClrMapping/>
  </p:clrMapOvr>
  <p:transition>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solidFill>
                <a:srgbClr val="000000"/>
              </a:solidFill>
            </a:endParaRPr>
          </a:p>
        </p:txBody>
      </p:sp>
      <p:sp>
        <p:nvSpPr>
          <p:cNvPr id="5" name="Footer Placeholder 4"/>
          <p:cNvSpPr>
            <a:spLocks noGrp="1"/>
          </p:cNvSpPr>
          <p:nvPr>
            <p:ph type="ftr" sz="quarter" idx="11"/>
          </p:nvPr>
        </p:nvSpPr>
        <p:spPr/>
        <p:txBody>
          <a:bodyPr/>
          <a:lstStyle/>
          <a:p>
            <a:pPr>
              <a:defRPr/>
            </a:pPr>
            <a:endParaRPr lang="ru-RU">
              <a:solidFill>
                <a:srgbClr val="000000"/>
              </a:solidFill>
            </a:endParaRPr>
          </a:p>
        </p:txBody>
      </p:sp>
      <p:sp>
        <p:nvSpPr>
          <p:cNvPr id="6" name="Slide Number Placeholder 5"/>
          <p:cNvSpPr>
            <a:spLocks noGrp="1"/>
          </p:cNvSpPr>
          <p:nvPr>
            <p:ph type="sldNum" sz="quarter" idx="12"/>
          </p:nvPr>
        </p:nvSpPr>
        <p:spPr/>
        <p:txBody>
          <a:bodyPr/>
          <a:lstStyle/>
          <a:p>
            <a:pPr>
              <a:defRPr/>
            </a:pPr>
            <a:fld id="{A9CE9487-AFBB-435F-ACBF-953E613C7FF7}" type="slidenum">
              <a:rPr lang="ru-RU" smtClean="0">
                <a:solidFill>
                  <a:srgbClr val="000000"/>
                </a:solidFill>
              </a:rPr>
              <a:pPr>
                <a:defRPr/>
              </a:pPr>
              <a:t>‹#›</a:t>
            </a:fld>
            <a:endParaRPr lang="ru-RU">
              <a:solidFill>
                <a:srgbClr val="000000"/>
              </a:solidFill>
            </a:endParaRPr>
          </a:p>
        </p:txBody>
      </p:sp>
    </p:spTree>
  </p:cSld>
  <p:clrMapOvr>
    <a:masterClrMapping/>
  </p:clrMapOvr>
  <p:transition>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solidFill>
                <a:srgbClr val="000000"/>
              </a:solidFill>
            </a:endParaRPr>
          </a:p>
        </p:txBody>
      </p:sp>
      <p:sp>
        <p:nvSpPr>
          <p:cNvPr id="5" name="Footer Placeholder 4"/>
          <p:cNvSpPr>
            <a:spLocks noGrp="1"/>
          </p:cNvSpPr>
          <p:nvPr>
            <p:ph type="ftr" sz="quarter" idx="11"/>
          </p:nvPr>
        </p:nvSpPr>
        <p:spPr/>
        <p:txBody>
          <a:bodyPr/>
          <a:lstStyle/>
          <a:p>
            <a:pPr>
              <a:defRPr/>
            </a:pPr>
            <a:endParaRPr lang="ru-RU">
              <a:solidFill>
                <a:srgbClr val="000000"/>
              </a:solidFill>
            </a:endParaRPr>
          </a:p>
        </p:txBody>
      </p:sp>
      <p:sp>
        <p:nvSpPr>
          <p:cNvPr id="6" name="Slide Number Placeholder 5"/>
          <p:cNvSpPr>
            <a:spLocks noGrp="1"/>
          </p:cNvSpPr>
          <p:nvPr>
            <p:ph type="sldNum" sz="quarter" idx="12"/>
          </p:nvPr>
        </p:nvSpPr>
        <p:spPr/>
        <p:txBody>
          <a:bodyPr/>
          <a:lstStyle/>
          <a:p>
            <a:pPr>
              <a:defRPr/>
            </a:pPr>
            <a:fld id="{32597152-DF7A-45C0-90D3-DD71ABE20178}" type="slidenum">
              <a:rPr lang="ru-RU" smtClean="0">
                <a:solidFill>
                  <a:srgbClr val="000000"/>
                </a:solidFill>
              </a:rPr>
              <a:pPr>
                <a:defRPr/>
              </a:pPr>
              <a:t>‹#›</a:t>
            </a:fld>
            <a:endParaRPr lang="ru-RU">
              <a:solidFill>
                <a:srgbClr val="000000"/>
              </a:solidFill>
            </a:endParaRPr>
          </a:p>
        </p:txBody>
      </p:sp>
    </p:spTree>
  </p:cSld>
  <p:clrMapOvr>
    <a:masterClrMapping/>
  </p:clrMapOvr>
  <p:transition>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solidFill>
                <a:srgbClr val="000000"/>
              </a:solidFill>
            </a:endParaRPr>
          </a:p>
        </p:txBody>
      </p:sp>
      <p:sp>
        <p:nvSpPr>
          <p:cNvPr id="5" name="Footer Placeholder 4"/>
          <p:cNvSpPr>
            <a:spLocks noGrp="1"/>
          </p:cNvSpPr>
          <p:nvPr>
            <p:ph type="ftr" sz="quarter" idx="11"/>
          </p:nvPr>
        </p:nvSpPr>
        <p:spPr/>
        <p:txBody>
          <a:bodyPr/>
          <a:lstStyle/>
          <a:p>
            <a:pPr>
              <a:defRPr/>
            </a:pPr>
            <a:endParaRPr lang="ru-RU">
              <a:solidFill>
                <a:srgbClr val="000000"/>
              </a:solidFill>
            </a:endParaRPr>
          </a:p>
        </p:txBody>
      </p:sp>
      <p:sp>
        <p:nvSpPr>
          <p:cNvPr id="6" name="Slide Number Placeholder 5"/>
          <p:cNvSpPr>
            <a:spLocks noGrp="1"/>
          </p:cNvSpPr>
          <p:nvPr>
            <p:ph type="sldNum" sz="quarter" idx="12"/>
          </p:nvPr>
        </p:nvSpPr>
        <p:spPr/>
        <p:txBody>
          <a:bodyPr/>
          <a:lstStyle/>
          <a:p>
            <a:pPr>
              <a:defRPr/>
            </a:pPr>
            <a:fld id="{2CB9DC9F-A59A-404C-A8B2-AC76C3FF9792}" type="slidenum">
              <a:rPr lang="ru-RU" smtClean="0">
                <a:solidFill>
                  <a:srgbClr val="000000"/>
                </a:solidFill>
              </a:rPr>
              <a:pPr>
                <a:defRPr/>
              </a:pPr>
              <a:t>‹#›</a:t>
            </a:fld>
            <a:endParaRPr lang="ru-RU">
              <a:solidFill>
                <a:srgbClr val="000000"/>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pPr>
              <a:defRPr/>
            </a:pPr>
            <a:endParaRPr lang="ru-RU">
              <a:solidFill>
                <a:srgbClr val="000000"/>
              </a:solidFill>
            </a:endParaRPr>
          </a:p>
        </p:txBody>
      </p:sp>
      <p:sp>
        <p:nvSpPr>
          <p:cNvPr id="6" name="Footer Placeholder 5"/>
          <p:cNvSpPr>
            <a:spLocks noGrp="1"/>
          </p:cNvSpPr>
          <p:nvPr>
            <p:ph type="ftr" sz="quarter" idx="11"/>
          </p:nvPr>
        </p:nvSpPr>
        <p:spPr/>
        <p:txBody>
          <a:bodyPr/>
          <a:lstStyle/>
          <a:p>
            <a:pPr>
              <a:defRPr/>
            </a:pPr>
            <a:endParaRPr lang="ru-RU">
              <a:solidFill>
                <a:srgbClr val="000000"/>
              </a:solidFill>
            </a:endParaRPr>
          </a:p>
        </p:txBody>
      </p:sp>
      <p:sp>
        <p:nvSpPr>
          <p:cNvPr id="7" name="Slide Number Placeholder 6"/>
          <p:cNvSpPr>
            <a:spLocks noGrp="1"/>
          </p:cNvSpPr>
          <p:nvPr>
            <p:ph type="sldNum" sz="quarter" idx="12"/>
          </p:nvPr>
        </p:nvSpPr>
        <p:spPr/>
        <p:txBody>
          <a:bodyPr/>
          <a:lstStyle/>
          <a:p>
            <a:pPr>
              <a:defRPr/>
            </a:pPr>
            <a:fld id="{993ED806-8AD7-45E1-A320-71FA051C830A}" type="slidenum">
              <a:rPr lang="ru-RU" smtClean="0">
                <a:solidFill>
                  <a:srgbClr val="000000"/>
                </a:solidFill>
              </a:rPr>
              <a:pPr>
                <a:defRPr/>
              </a:pPr>
              <a:t>‹#›</a:t>
            </a:fld>
            <a:endParaRPr lang="ru-RU">
              <a:solidFill>
                <a:srgbClr val="000000"/>
              </a:solidFill>
            </a:endParaRPr>
          </a:p>
        </p:txBody>
      </p:sp>
    </p:spTree>
  </p:cSld>
  <p:clrMapOvr>
    <a:masterClrMapping/>
  </p:clrMapOvr>
  <p:transition>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pPr>
              <a:defRPr/>
            </a:pPr>
            <a:endParaRPr lang="ru-RU">
              <a:solidFill>
                <a:srgbClr val="000000"/>
              </a:solidFill>
            </a:endParaRPr>
          </a:p>
        </p:txBody>
      </p:sp>
      <p:sp>
        <p:nvSpPr>
          <p:cNvPr id="8" name="Footer Placeholder 7"/>
          <p:cNvSpPr>
            <a:spLocks noGrp="1"/>
          </p:cNvSpPr>
          <p:nvPr>
            <p:ph type="ftr" sz="quarter" idx="11"/>
          </p:nvPr>
        </p:nvSpPr>
        <p:spPr/>
        <p:txBody>
          <a:bodyPr/>
          <a:lstStyle/>
          <a:p>
            <a:pPr>
              <a:defRPr/>
            </a:pPr>
            <a:endParaRPr lang="ru-RU">
              <a:solidFill>
                <a:srgbClr val="000000"/>
              </a:solidFill>
            </a:endParaRPr>
          </a:p>
        </p:txBody>
      </p:sp>
      <p:sp>
        <p:nvSpPr>
          <p:cNvPr id="9" name="Slide Number Placeholder 8"/>
          <p:cNvSpPr>
            <a:spLocks noGrp="1"/>
          </p:cNvSpPr>
          <p:nvPr>
            <p:ph type="sldNum" sz="quarter" idx="12"/>
          </p:nvPr>
        </p:nvSpPr>
        <p:spPr/>
        <p:txBody>
          <a:bodyPr/>
          <a:lstStyle/>
          <a:p>
            <a:pPr>
              <a:defRPr/>
            </a:pPr>
            <a:fld id="{AE3C067B-A91A-48B7-9429-900EA9F26FD0}" type="slidenum">
              <a:rPr lang="ru-RU" smtClean="0">
                <a:solidFill>
                  <a:srgbClr val="000000"/>
                </a:solidFill>
              </a:rPr>
              <a:pPr>
                <a:defRPr/>
              </a:pPr>
              <a:t>‹#›</a:t>
            </a:fld>
            <a:endParaRPr lang="ru-RU">
              <a:solidFill>
                <a:srgbClr val="000000"/>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solidFill>
                <a:srgbClr val="000000"/>
              </a:solidFill>
            </a:endParaRPr>
          </a:p>
        </p:txBody>
      </p:sp>
      <p:sp>
        <p:nvSpPr>
          <p:cNvPr id="4" name="Footer Placeholder 3"/>
          <p:cNvSpPr>
            <a:spLocks noGrp="1"/>
          </p:cNvSpPr>
          <p:nvPr>
            <p:ph type="ftr" sz="quarter" idx="11"/>
          </p:nvPr>
        </p:nvSpPr>
        <p:spPr/>
        <p:txBody>
          <a:bodyPr/>
          <a:lstStyle/>
          <a:p>
            <a:pPr>
              <a:defRPr/>
            </a:pPr>
            <a:endParaRPr lang="ru-RU">
              <a:solidFill>
                <a:srgbClr val="000000"/>
              </a:solidFill>
            </a:endParaRPr>
          </a:p>
        </p:txBody>
      </p:sp>
      <p:sp>
        <p:nvSpPr>
          <p:cNvPr id="5" name="Slide Number Placeholder 4"/>
          <p:cNvSpPr>
            <a:spLocks noGrp="1"/>
          </p:cNvSpPr>
          <p:nvPr>
            <p:ph type="sldNum" sz="quarter" idx="12"/>
          </p:nvPr>
        </p:nvSpPr>
        <p:spPr/>
        <p:txBody>
          <a:bodyPr/>
          <a:lstStyle/>
          <a:p>
            <a:pPr>
              <a:defRPr/>
            </a:pPr>
            <a:fld id="{7863CA46-1F78-4FDE-BE56-9D1581CBC639}" type="slidenum">
              <a:rPr lang="ru-RU" smtClean="0">
                <a:solidFill>
                  <a:srgbClr val="000000"/>
                </a:solidFill>
              </a:rPr>
              <a:pPr>
                <a:defRPr/>
              </a:pPr>
              <a:t>‹#›</a:t>
            </a:fld>
            <a:endParaRPr lang="ru-RU">
              <a:solidFill>
                <a:srgbClr val="000000"/>
              </a:solidFill>
            </a:endParaRPr>
          </a:p>
        </p:txBody>
      </p:sp>
    </p:spTree>
  </p:cSld>
  <p:clrMapOvr>
    <a:masterClrMapping/>
  </p:clrMapOvr>
  <p:transition>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solidFill>
                <a:srgbClr val="000000"/>
              </a:solidFill>
            </a:endParaRPr>
          </a:p>
        </p:txBody>
      </p:sp>
      <p:sp>
        <p:nvSpPr>
          <p:cNvPr id="3" name="Footer Placeholder 2"/>
          <p:cNvSpPr>
            <a:spLocks noGrp="1"/>
          </p:cNvSpPr>
          <p:nvPr>
            <p:ph type="ftr" sz="quarter" idx="11"/>
          </p:nvPr>
        </p:nvSpPr>
        <p:spPr/>
        <p:txBody>
          <a:bodyPr/>
          <a:lstStyle/>
          <a:p>
            <a:pPr>
              <a:defRPr/>
            </a:pPr>
            <a:endParaRPr lang="ru-RU">
              <a:solidFill>
                <a:srgbClr val="000000"/>
              </a:solidFill>
            </a:endParaRPr>
          </a:p>
        </p:txBody>
      </p:sp>
      <p:sp>
        <p:nvSpPr>
          <p:cNvPr id="4" name="Slide Number Placeholder 3"/>
          <p:cNvSpPr>
            <a:spLocks noGrp="1"/>
          </p:cNvSpPr>
          <p:nvPr>
            <p:ph type="sldNum" sz="quarter" idx="12"/>
          </p:nvPr>
        </p:nvSpPr>
        <p:spPr/>
        <p:txBody>
          <a:bodyPr/>
          <a:lstStyle/>
          <a:p>
            <a:pPr>
              <a:defRPr/>
            </a:pPr>
            <a:fld id="{E3F619E5-2E34-4BE9-8697-3355AD29EA82}" type="slidenum">
              <a:rPr lang="ru-RU" smtClean="0">
                <a:solidFill>
                  <a:srgbClr val="000000"/>
                </a:solidFill>
              </a:rPr>
              <a:pPr>
                <a:defRPr/>
              </a:pPr>
              <a:t>‹#›</a:t>
            </a:fld>
            <a:endParaRPr lang="ru-RU">
              <a:solidFill>
                <a:srgbClr val="000000"/>
              </a:solidFill>
            </a:endParaRPr>
          </a:p>
        </p:txBody>
      </p:sp>
    </p:spTree>
  </p:cSld>
  <p:clrMapOvr>
    <a:masterClrMapping/>
  </p:clrMapOvr>
  <p:transition>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solidFill>
                <a:srgbClr val="000000"/>
              </a:solidFill>
            </a:endParaRPr>
          </a:p>
        </p:txBody>
      </p:sp>
      <p:sp>
        <p:nvSpPr>
          <p:cNvPr id="6" name="Footer Placeholder 5"/>
          <p:cNvSpPr>
            <a:spLocks noGrp="1"/>
          </p:cNvSpPr>
          <p:nvPr>
            <p:ph type="ftr" sz="quarter" idx="11"/>
          </p:nvPr>
        </p:nvSpPr>
        <p:spPr/>
        <p:txBody>
          <a:bodyPr/>
          <a:lstStyle/>
          <a:p>
            <a:pPr>
              <a:defRPr/>
            </a:pPr>
            <a:endParaRPr lang="ru-RU">
              <a:solidFill>
                <a:srgbClr val="000000"/>
              </a:solidFill>
            </a:endParaRPr>
          </a:p>
        </p:txBody>
      </p:sp>
      <p:sp>
        <p:nvSpPr>
          <p:cNvPr id="7" name="Slide Number Placeholder 6"/>
          <p:cNvSpPr>
            <a:spLocks noGrp="1"/>
          </p:cNvSpPr>
          <p:nvPr>
            <p:ph type="sldNum" sz="quarter" idx="12"/>
          </p:nvPr>
        </p:nvSpPr>
        <p:spPr/>
        <p:txBody>
          <a:bodyPr/>
          <a:lstStyle/>
          <a:p>
            <a:pPr>
              <a:defRPr/>
            </a:pPr>
            <a:fld id="{D5343B91-FE8B-42F7-83F6-AE35F7DE496D}" type="slidenum">
              <a:rPr lang="ru-RU" smtClean="0">
                <a:solidFill>
                  <a:srgbClr val="000000"/>
                </a:solidFill>
              </a:rPr>
              <a:pPr>
                <a:defRPr/>
              </a:pPr>
              <a:t>‹#›</a:t>
            </a:fld>
            <a:endParaRPr lang="ru-RU">
              <a:solidFill>
                <a:srgbClr val="000000"/>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solidFill>
                <a:srgbClr val="000000"/>
              </a:solidFill>
            </a:endParaRPr>
          </a:p>
        </p:txBody>
      </p:sp>
      <p:sp>
        <p:nvSpPr>
          <p:cNvPr id="6" name="Footer Placeholder 5"/>
          <p:cNvSpPr>
            <a:spLocks noGrp="1"/>
          </p:cNvSpPr>
          <p:nvPr>
            <p:ph type="ftr" sz="quarter" idx="11"/>
          </p:nvPr>
        </p:nvSpPr>
        <p:spPr/>
        <p:txBody>
          <a:bodyPr/>
          <a:lstStyle/>
          <a:p>
            <a:pPr>
              <a:defRPr/>
            </a:pPr>
            <a:endParaRPr lang="ru-RU">
              <a:solidFill>
                <a:srgbClr val="000000"/>
              </a:solidFill>
            </a:endParaRPr>
          </a:p>
        </p:txBody>
      </p:sp>
      <p:sp>
        <p:nvSpPr>
          <p:cNvPr id="7" name="Slide Number Placeholder 6"/>
          <p:cNvSpPr>
            <a:spLocks noGrp="1"/>
          </p:cNvSpPr>
          <p:nvPr>
            <p:ph type="sldNum" sz="quarter" idx="12"/>
          </p:nvPr>
        </p:nvSpPr>
        <p:spPr/>
        <p:txBody>
          <a:bodyPr/>
          <a:lstStyle/>
          <a:p>
            <a:pPr>
              <a:defRPr/>
            </a:pPr>
            <a:fld id="{344E2C4C-2F8A-4AFF-83C9-FC51974E9857}" type="slidenum">
              <a:rPr lang="ru-RU" smtClean="0">
                <a:solidFill>
                  <a:srgbClr val="000000"/>
                </a:solidFill>
              </a:rPr>
              <a:pPr>
                <a:defRPr/>
              </a:pPr>
              <a:t>‹#›</a:t>
            </a:fld>
            <a:endParaRPr lang="ru-RU">
              <a:solidFill>
                <a:srgbClr val="000000"/>
              </a:solidFill>
            </a:endParaRPr>
          </a:p>
        </p:txBody>
      </p:sp>
    </p:spTree>
  </p:cSld>
  <p:clrMapOvr>
    <a:masterClrMapping/>
  </p:clrMapOvr>
  <p:transition>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fontAlgn="base">
              <a:spcBef>
                <a:spcPct val="0"/>
              </a:spcBef>
              <a:spcAft>
                <a:spcPct val="0"/>
              </a:spcAft>
              <a:defRPr/>
            </a:pPr>
            <a:endParaRPr lang="ru-RU">
              <a:solidFill>
                <a:srgbClr val="000000"/>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fontAlgn="base">
              <a:spcBef>
                <a:spcPct val="0"/>
              </a:spcBef>
              <a:spcAft>
                <a:spcPct val="0"/>
              </a:spcAft>
              <a:defRPr/>
            </a:pPr>
            <a:endParaRPr lang="ru-RU">
              <a:solidFill>
                <a:srgbClr val="000000"/>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fontAlgn="base">
              <a:spcBef>
                <a:spcPct val="0"/>
              </a:spcBef>
              <a:spcAft>
                <a:spcPct val="0"/>
              </a:spcAft>
              <a:defRPr/>
            </a:pPr>
            <a:fld id="{0AD7FCC7-81D8-44DD-BC18-86B24884CE13}" type="slidenum">
              <a:rPr lang="ru-RU" smtClean="0">
                <a:solidFill>
                  <a:srgbClr val="000000"/>
                </a:solidFill>
              </a:rPr>
              <a:pPr fontAlgn="base">
                <a:spcBef>
                  <a:spcPct val="0"/>
                </a:spcBef>
                <a:spcAft>
                  <a:spcPct val="0"/>
                </a:spcAft>
                <a:defRPr/>
              </a:pPr>
              <a:t>‹#›</a:t>
            </a:fld>
            <a:endParaRPr lang="ru-RU">
              <a:solidFill>
                <a:srgbClr val="000000"/>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68" decel="100000"/>
                                        <p:tgtEl>
                                          <p:spTgt spid="2"/>
                                        </p:tgtEl>
                                      </p:cBhvr>
                                    </p:animEffect>
                                    <p:animScale>
                                      <p:cBhvr>
                                        <p:cTn id="8" dur="768" decel="100000"/>
                                        <p:tgtEl>
                                          <p:spTgt spid="2"/>
                                        </p:tgtEl>
                                      </p:cBhvr>
                                      <p:from x="10000" y="10000"/>
                                      <p:to x="200000" y="450000"/>
                                    </p:animScale>
                                    <p:animScale>
                                      <p:cBhvr>
                                        <p:cTn id="9" dur="1230" accel="100000" fill="hold">
                                          <p:stCondLst>
                                            <p:cond delay="768"/>
                                          </p:stCondLst>
                                        </p:cTn>
                                        <p:tgtEl>
                                          <p:spTgt spid="2"/>
                                        </p:tgtEl>
                                      </p:cBhvr>
                                      <p:from x="200000" y="450000"/>
                                      <p:to x="100000" y="100000"/>
                                    </p:animScale>
                                    <p:set>
                                      <p:cBhvr>
                                        <p:cTn id="10" dur="768" fill="hold"/>
                                        <p:tgtEl>
                                          <p:spTgt spid="2"/>
                                        </p:tgtEl>
                                        <p:attrNameLst>
                                          <p:attrName>ppt_x</p:attrName>
                                        </p:attrNameLst>
                                      </p:cBhvr>
                                      <p:to>
                                        <p:strVal val="(0.5)"/>
                                      </p:to>
                                    </p:set>
                                    <p:anim from="(0.5)" to="(#ppt_x)" calcmode="lin" valueType="num">
                                      <p:cBhvr>
                                        <p:cTn id="11" dur="1230" accel="100000" fill="hold">
                                          <p:stCondLst>
                                            <p:cond delay="768"/>
                                          </p:stCondLst>
                                        </p:cTn>
                                        <p:tgtEl>
                                          <p:spTgt spid="2"/>
                                        </p:tgtEl>
                                        <p:attrNameLst>
                                          <p:attrName>ppt_x</p:attrName>
                                        </p:attrNameLst>
                                      </p:cBhvr>
                                    </p:anim>
                                    <p:set>
                                      <p:cBhvr>
                                        <p:cTn id="12" dur="768" fill="hold"/>
                                        <p:tgtEl>
                                          <p:spTgt spid="2"/>
                                        </p:tgtEl>
                                        <p:attrNameLst>
                                          <p:attrName>ppt_y</p:attrName>
                                        </p:attrNameLst>
                                      </p:cBhvr>
                                      <p:to>
                                        <p:strVal val="(#ppt_y+0.4)"/>
                                      </p:to>
                                    </p:set>
                                    <p:anim from="(#ppt_y+0.4)" to="(#ppt_y)" calcmode="lin" valueType="num">
                                      <p:cBhvr>
                                        <p:cTn id="13" dur="1230" accel="100000" fill="hold">
                                          <p:stCondLst>
                                            <p:cond delay="768"/>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ell-smoking.net/wp-content/uploads/2011/01/foto-kuryashchie-deti2.jpg"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iki.gumnasion.ru/images/6/62/%D0%9A%D1%83%D1%80%D0%B5%D0%BD%D0%B8%D0%B52.jpg"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facenews.com.ua/aico/003/793/3793-full.jp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thesituationist.files.wordpress.com/2007/08/scarlett-johanson-smoking.jpg"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spblife.info/foto_session/party_exhibition_paint_16112008/images/img_7274.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iskra-news.info/_nw/0/59437950.jpg" TargetMode="Externa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hyperlink" Target="http://photobucket.com/albums/c151/Emzviolet/no-smoking.jp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torage0.dms.mpinteractiv.ro/media/401/321/5387/5564161/3/corp12.jpg?width=500&amp;height=400" TargetMode="Externa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hyperlink" Target="http://3.bp.blogspot.com/_-w6n2ntGEWE/SEFjk9GEQXI/AAAAAAAABxg/fGzJtur7wes/s400/11.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lobbying.ru/art_img/zdesnekuryt3.jp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ya-deadrussia.narod.ru/tabak/plakats/plakats_2.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adzinstva.by/wp-content/uploads/2011/02/%D0%BF%D0%B0%D0%BF%D0%B8%D0%BD-%D0%B4%D1%8B%D0%BC.jpg"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img-fotki.yandex.ru/get/0/botas.0/0_42_8dc1f019_ori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42.radikal.ru/i097/1005/23/b8f865ab6bc5.jpg"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900igr.net/datas/obg/Bolezni/0036-036-Vlijanie-kurenija-na-zhenskij-organizm.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eblogsurf.com/wp-content/uploads/2010/11/Passive-smoking.jpg"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mg-fotki.yandex.ru/get/5306/78967976.49/0_8163e_509c1e5e_XL" TargetMode="Externa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hyperlink" Target="http://gorodnya.net/uploads/forum/posts/thumbs/1198241277_16.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lev19888.narod.ru/smoke-images/smoke-hate.pn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7853496" cy="1648544"/>
          </a:xfrm>
        </p:spPr>
        <p:txBody>
          <a:bodyPr>
            <a:normAutofit fontScale="90000"/>
          </a:bodyPr>
          <a:lstStyle/>
          <a:p>
            <a:pPr algn="ctr"/>
            <a:r>
              <a:rPr lang="ru-RU" dirty="0" smtClean="0">
                <a:solidFill>
                  <a:srgbClr val="C00000"/>
                </a:solidFill>
              </a:rPr>
              <a:t>ВЗРОСЛЫЕ, ОСТАНОВИТЕ, ДЕТИ КУРЯТ!</a:t>
            </a:r>
            <a:endParaRPr lang="ru-RU" dirty="0">
              <a:solidFill>
                <a:srgbClr val="C00000"/>
              </a:solidFill>
            </a:endParaRPr>
          </a:p>
        </p:txBody>
      </p:sp>
      <p:pic>
        <p:nvPicPr>
          <p:cNvPr id="2050" name="Picture 2" descr="Картинка 53 из 3094">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7704" y="1981200"/>
            <a:ext cx="5778157" cy="32337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428992" y="5786454"/>
            <a:ext cx="5572164" cy="369332"/>
          </a:xfrm>
          <a:prstGeom prst="rect">
            <a:avLst/>
          </a:prstGeom>
          <a:noFill/>
        </p:spPr>
        <p:txBody>
          <a:bodyPr wrap="square" rtlCol="0">
            <a:spAutoFit/>
          </a:bodyPr>
          <a:lstStyle/>
          <a:p>
            <a:r>
              <a:rPr lang="ru-RU" dirty="0" smtClean="0"/>
              <a:t>Классный руководитель – </a:t>
            </a:r>
            <a:r>
              <a:rPr lang="ru-RU" dirty="0" err="1" smtClean="0"/>
              <a:t>Мандрикова</a:t>
            </a:r>
            <a:r>
              <a:rPr lang="ru-RU" dirty="0" smtClean="0"/>
              <a:t> Н.Е. (8В класс)</a:t>
            </a:r>
            <a:endParaRPr lang="ru-RU" dirty="0"/>
          </a:p>
        </p:txBody>
      </p:sp>
    </p:spTree>
    <p:extLst>
      <p:ext uri="{BB962C8B-B14F-4D97-AF65-F5344CB8AC3E}">
        <p14:creationId xmlns:p14="http://schemas.microsoft.com/office/powerpoint/2010/main" xmlns="" val="2957552507"/>
      </p:ext>
    </p:extLst>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1052736"/>
            <a:ext cx="4349806" cy="5112568"/>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25221" y="1052736"/>
            <a:ext cx="4391036" cy="51125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06037585"/>
      </p:ext>
    </p:extLst>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748464" cy="2808312"/>
          </a:xfrm>
        </p:spPr>
        <p:txBody>
          <a:bodyPr>
            <a:normAutofit fontScale="90000"/>
          </a:bodyPr>
          <a:lstStyle/>
          <a:p>
            <a:r>
              <a:rPr lang="ru-RU" sz="2400" b="1" dirty="0">
                <a:solidFill>
                  <a:srgbClr val="C00000"/>
                </a:solidFill>
                <a:latin typeface="Times New Roman" pitchFamily="18" charset="0"/>
              </a:rPr>
              <a:t>3. За компанию...</a:t>
            </a:r>
            <a:r>
              <a:rPr lang="ru-RU" sz="2400" dirty="0">
                <a:solidFill>
                  <a:srgbClr val="C00000"/>
                </a:solidFill>
                <a:latin typeface="Times New Roman" pitchFamily="18" charset="0"/>
              </a:rPr>
              <a:t> </a:t>
            </a:r>
            <a:r>
              <a:rPr lang="ru-RU" sz="2400" b="1" dirty="0">
                <a:solidFill>
                  <a:srgbClr val="C00000"/>
                </a:solidFill>
                <a:latin typeface="Times New Roman" pitchFamily="18" charset="0"/>
              </a:rPr>
              <a:t>   </a:t>
            </a:r>
            <a:r>
              <a:rPr lang="ru-RU" sz="2400" b="1" dirty="0">
                <a:latin typeface="Times New Roman" pitchFamily="18" charset="0"/>
              </a:rPr>
              <a:t>         Чего только не сделаешь «за компанию». Тем более что в подростковом возрасте очень важно быть принятым в той компании, которая тебе нравится. Порой человек может начать курить вопреки своему желанию. Правда, иногда это происходит просто из-за того, что некоторые люди не умеют отказать. Дома они умеют делать и даже очень хорошо, но вот в другом месте….. Как-то неловко, неудобно, вдруг не так поймут… </a:t>
            </a:r>
            <a:r>
              <a:rPr lang="ru-RU" sz="2400" dirty="0">
                <a:latin typeface="Times New Roman" pitchFamily="18" charset="0"/>
              </a:rPr>
              <a:t/>
            </a:r>
            <a:br>
              <a:rPr lang="ru-RU" sz="2400" dirty="0">
                <a:latin typeface="Times New Roman" pitchFamily="18" charset="0"/>
              </a:rPr>
            </a:br>
            <a:endParaRPr lang="ru-RU" sz="2400" dirty="0">
              <a:latin typeface="Times New Roman" pitchFamily="18" charset="0"/>
            </a:endParaRPr>
          </a:p>
        </p:txBody>
      </p:sp>
      <p:pic>
        <p:nvPicPr>
          <p:cNvPr id="2050" name="Picture 2" descr="Картинка 150 из 123930">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7704" y="3140968"/>
            <a:ext cx="5076825" cy="35909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9319690"/>
      </p:ext>
    </p:extLst>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Картинка 321 из 3094">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806082"/>
            <a:ext cx="9144001" cy="4711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6594932"/>
      </p:ext>
    </p:extLst>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76672"/>
            <a:ext cx="7632848" cy="3096344"/>
          </a:xfrm>
        </p:spPr>
        <p:txBody>
          <a:bodyPr>
            <a:normAutofit fontScale="90000"/>
          </a:bodyPr>
          <a:lstStyle/>
          <a:p>
            <a:r>
              <a:rPr lang="ru-RU" sz="3200" b="1" dirty="0">
                <a:solidFill>
                  <a:srgbClr val="C00000"/>
                </a:solidFill>
                <a:latin typeface="Times New Roman" pitchFamily="18" charset="0"/>
              </a:rPr>
              <a:t>4. Чтобы похудеть...</a:t>
            </a:r>
            <a:r>
              <a:rPr lang="ru-RU" sz="3200" dirty="0">
                <a:solidFill>
                  <a:srgbClr val="C00000"/>
                </a:solidFill>
                <a:latin typeface="Times New Roman" pitchFamily="18" charset="0"/>
              </a:rPr>
              <a:t/>
            </a:r>
            <a:br>
              <a:rPr lang="ru-RU" sz="3200" dirty="0">
                <a:solidFill>
                  <a:srgbClr val="C00000"/>
                </a:solidFill>
                <a:latin typeface="Times New Roman" pitchFamily="18" charset="0"/>
              </a:rPr>
            </a:br>
            <a:r>
              <a:rPr lang="ru-RU" sz="3200" dirty="0">
                <a:latin typeface="Times New Roman" pitchFamily="18" charset="0"/>
              </a:rPr>
              <a:t>   </a:t>
            </a:r>
            <a:r>
              <a:rPr lang="ru-RU" sz="3200" b="1" dirty="0" smtClean="0">
                <a:latin typeface="Times New Roman" pitchFamily="18" charset="0"/>
              </a:rPr>
              <a:t>Это </a:t>
            </a:r>
            <a:r>
              <a:rPr lang="ru-RU" sz="3200" b="1" dirty="0">
                <a:latin typeface="Times New Roman" pitchFamily="18" charset="0"/>
              </a:rPr>
              <a:t>одно из самых распространённых заблуждений. Курить для того, чтобы похудеть - это все равно, что привить себе какую-нибудь болезнь и «таять» от неё</a:t>
            </a:r>
            <a:r>
              <a:rPr lang="ru-RU" sz="3200" b="1" dirty="0" smtClean="0">
                <a:latin typeface="Times New Roman" pitchFamily="18" charset="0"/>
              </a:rPr>
              <a:t>.</a:t>
            </a:r>
            <a:br>
              <a:rPr lang="ru-RU" sz="3200" b="1" dirty="0" smtClean="0">
                <a:latin typeface="Times New Roman" pitchFamily="18" charset="0"/>
              </a:rPr>
            </a:br>
            <a:r>
              <a:rPr lang="ru-RU" sz="3200" b="1" dirty="0" smtClean="0">
                <a:latin typeface="Times New Roman" pitchFamily="18" charset="0"/>
              </a:rPr>
              <a:t> </a:t>
            </a:r>
            <a:r>
              <a:rPr lang="ru-RU" sz="3200" b="1" dirty="0">
                <a:latin typeface="Times New Roman" pitchFamily="18" charset="0"/>
              </a:rPr>
              <a:t>Не забывай, </a:t>
            </a:r>
            <a:r>
              <a:rPr lang="ru-RU" sz="3200" b="1" dirty="0" smtClean="0">
                <a:latin typeface="Times New Roman" pitchFamily="18" charset="0"/>
              </a:rPr>
              <a:t>что </a:t>
            </a:r>
            <a:r>
              <a:rPr lang="ru-RU" sz="3200" b="1" dirty="0">
                <a:latin typeface="Times New Roman" pitchFamily="18" charset="0"/>
              </a:rPr>
              <a:t>курение </a:t>
            </a:r>
            <a:r>
              <a:rPr lang="ru-RU" sz="3200" b="1" dirty="0" smtClean="0">
                <a:latin typeface="Times New Roman" pitchFamily="18" charset="0"/>
              </a:rPr>
              <a:t>портит </a:t>
            </a:r>
            <a:r>
              <a:rPr lang="ru-RU" sz="3200" b="1" dirty="0">
                <a:latin typeface="Times New Roman" pitchFamily="18" charset="0"/>
              </a:rPr>
              <a:t>цвет лица, </a:t>
            </a:r>
            <a:r>
              <a:rPr lang="ru-RU" sz="3200" b="1" dirty="0" smtClean="0">
                <a:latin typeface="Times New Roman" pitchFamily="18" charset="0"/>
              </a:rPr>
              <a:t>волосы </a:t>
            </a:r>
            <a:r>
              <a:rPr lang="ru-RU" sz="3200" b="1" dirty="0">
                <a:latin typeface="Times New Roman" pitchFamily="18" charset="0"/>
              </a:rPr>
              <a:t>и зубы. </a:t>
            </a:r>
            <a:endParaRPr lang="ru-RU" sz="3200" dirty="0">
              <a:effectLst/>
              <a:latin typeface="Times New Roman" pitchFamily="18" charset="0"/>
            </a:endParaRPr>
          </a:p>
        </p:txBody>
      </p:sp>
      <p:pic>
        <p:nvPicPr>
          <p:cNvPr id="4098" name="Picture 2" descr="Картинка 392 из 123929">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11960" y="3060290"/>
            <a:ext cx="3467100"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5904099"/>
      </p:ext>
    </p:extLst>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Картинка 31 из 1122">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2487" y="476672"/>
            <a:ext cx="8759711" cy="59493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16424451"/>
      </p:ext>
    </p:extLst>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496944" cy="3168352"/>
          </a:xfrm>
        </p:spPr>
        <p:txBody>
          <a:bodyPr>
            <a:noAutofit/>
          </a:bodyPr>
          <a:lstStyle/>
          <a:p>
            <a:pPr algn="just"/>
            <a:r>
              <a:rPr lang="ru-RU" sz="2400" b="1" dirty="0">
                <a:solidFill>
                  <a:srgbClr val="C00000"/>
                </a:solidFill>
                <a:latin typeface="Times New Roman" pitchFamily="18" charset="0"/>
              </a:rPr>
              <a:t>5. Потому что это модно...</a:t>
            </a:r>
            <a:r>
              <a:rPr lang="ru-RU" sz="2400" dirty="0">
                <a:solidFill>
                  <a:srgbClr val="C00000"/>
                </a:solidFill>
                <a:latin typeface="Times New Roman" pitchFamily="18" charset="0"/>
              </a:rPr>
              <a:t> </a:t>
            </a:r>
            <a:r>
              <a:rPr lang="ru-RU" sz="2400" b="1" dirty="0">
                <a:solidFill>
                  <a:srgbClr val="C00000"/>
                </a:solidFill>
                <a:latin typeface="Times New Roman" pitchFamily="18" charset="0"/>
                <a:cs typeface="Arial"/>
              </a:rPr>
              <a:t> </a:t>
            </a:r>
            <a:r>
              <a:rPr lang="ru-RU" sz="2400" b="1" dirty="0">
                <a:latin typeface="Times New Roman" pitchFamily="18" charset="0"/>
                <a:cs typeface="Arial"/>
              </a:rPr>
              <a:t>           Сразу нужно оговориться, что это модно, но не везде. В современном мире количество курильщиков увеличивается в экономически неразвитых странах, а в странах с высоким жизненным уровнем (таких, как Англия, США) число курильщиков сокращается. Последние годы в моде гладкая ухоженная </a:t>
            </a:r>
            <a:r>
              <a:rPr lang="ru-RU" sz="2400" b="1" dirty="0" smtClean="0">
                <a:latin typeface="Times New Roman" pitchFamily="18" charset="0"/>
                <a:cs typeface="Arial"/>
              </a:rPr>
              <a:t>кожа. </a:t>
            </a:r>
            <a:r>
              <a:rPr lang="ru-RU" sz="2400" b="1" dirty="0">
                <a:latin typeface="Times New Roman" pitchFamily="18" charset="0"/>
                <a:cs typeface="Arial"/>
              </a:rPr>
              <a:t>Можно предполагать, что эта мода продержится ещё довольно долго.</a:t>
            </a:r>
            <a:r>
              <a:rPr lang="ru-RU" sz="2400" dirty="0">
                <a:latin typeface="Times New Roman" pitchFamily="18" charset="0"/>
              </a:rPr>
              <a:t/>
            </a:r>
            <a:br>
              <a:rPr lang="ru-RU" sz="2400" dirty="0">
                <a:latin typeface="Times New Roman" pitchFamily="18" charset="0"/>
              </a:rPr>
            </a:br>
            <a:endParaRPr lang="ru-RU" sz="2400" dirty="0">
              <a:latin typeface="Times New Roman" pitchFamily="18" charset="0"/>
            </a:endParaRPr>
          </a:p>
        </p:txBody>
      </p:sp>
      <p:pic>
        <p:nvPicPr>
          <p:cNvPr id="5124" name="Picture 4" descr="Картинка 761 из 123988">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04048" y="2924944"/>
            <a:ext cx="2609850" cy="38100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Картинка 267 из 10976">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763688" y="2924944"/>
            <a:ext cx="2943225"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0183171"/>
      </p:ext>
    </p:extLst>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92696"/>
            <a:ext cx="8964488" cy="5040560"/>
          </a:xfrm>
        </p:spPr>
        <p:txBody>
          <a:bodyPr>
            <a:normAutofit fontScale="90000"/>
          </a:bodyPr>
          <a:lstStyle/>
          <a:p>
            <a:pPr algn="just"/>
            <a:r>
              <a:rPr lang="ru-RU" sz="2700" b="1" dirty="0" smtClean="0">
                <a:latin typeface="Times New Roman" pitchFamily="18" charset="0"/>
              </a:rPr>
              <a:t/>
            </a:r>
            <a:br>
              <a:rPr lang="ru-RU" sz="2700" b="1" dirty="0" smtClean="0">
                <a:latin typeface="Times New Roman" pitchFamily="18" charset="0"/>
              </a:rPr>
            </a:br>
            <a:r>
              <a:rPr lang="ru-RU" sz="2700" b="1" dirty="0">
                <a:latin typeface="Times New Roman" pitchFamily="18" charset="0"/>
              </a:rPr>
              <a:t/>
            </a:r>
            <a:br>
              <a:rPr lang="ru-RU" sz="2700" b="1" dirty="0">
                <a:latin typeface="Times New Roman" pitchFamily="18" charset="0"/>
              </a:rPr>
            </a:br>
            <a:r>
              <a:rPr lang="ru-RU" sz="2700" b="1" dirty="0" smtClean="0">
                <a:latin typeface="Times New Roman" pitchFamily="18" charset="0"/>
              </a:rPr>
              <a:t/>
            </a:r>
            <a:br>
              <a:rPr lang="ru-RU" sz="2700" b="1" dirty="0" smtClean="0">
                <a:latin typeface="Times New Roman" pitchFamily="18" charset="0"/>
              </a:rPr>
            </a:br>
            <a:r>
              <a:rPr lang="ru-RU" sz="2700" b="1" dirty="0">
                <a:latin typeface="Times New Roman" pitchFamily="18" charset="0"/>
              </a:rPr>
              <a:t/>
            </a:r>
            <a:br>
              <a:rPr lang="ru-RU" sz="2700" b="1" dirty="0">
                <a:latin typeface="Times New Roman" pitchFamily="18" charset="0"/>
              </a:rPr>
            </a:br>
            <a:r>
              <a:rPr lang="ru-RU" sz="2700" b="1" dirty="0" smtClean="0">
                <a:latin typeface="Times New Roman" pitchFamily="18" charset="0"/>
              </a:rPr>
              <a:t/>
            </a:r>
            <a:br>
              <a:rPr lang="ru-RU" sz="2700" b="1" dirty="0" smtClean="0">
                <a:latin typeface="Times New Roman" pitchFamily="18" charset="0"/>
              </a:rPr>
            </a:br>
            <a:r>
              <a:rPr lang="ru-RU" sz="2700" b="1" dirty="0" smtClean="0">
                <a:solidFill>
                  <a:srgbClr val="C00000"/>
                </a:solidFill>
                <a:latin typeface="Times New Roman" pitchFamily="18" charset="0"/>
              </a:rPr>
              <a:t>6</a:t>
            </a:r>
            <a:r>
              <a:rPr lang="ru-RU" sz="2700" b="1" dirty="0">
                <a:solidFill>
                  <a:srgbClr val="C00000"/>
                </a:solidFill>
                <a:latin typeface="Times New Roman" pitchFamily="18" charset="0"/>
              </a:rPr>
              <a:t>. Из-за влияния рекламы</a:t>
            </a:r>
            <a:r>
              <a:rPr lang="ru-RU" sz="2700" b="1" dirty="0" smtClean="0">
                <a:solidFill>
                  <a:srgbClr val="C00000"/>
                </a:solidFill>
                <a:latin typeface="Times New Roman" pitchFamily="18" charset="0"/>
              </a:rPr>
              <a:t>...</a:t>
            </a:r>
            <a:r>
              <a:rPr lang="ru-RU" sz="2700" b="1" dirty="0">
                <a:solidFill>
                  <a:schemeClr val="tx2"/>
                </a:solidFill>
                <a:latin typeface="Times New Roman" pitchFamily="18" charset="0"/>
              </a:rPr>
              <a:t>         </a:t>
            </a:r>
            <a:r>
              <a:rPr lang="ru-RU" sz="2700" b="1" dirty="0" smtClean="0">
                <a:solidFill>
                  <a:schemeClr val="tx2"/>
                </a:solidFill>
                <a:latin typeface="Times New Roman" pitchFamily="18" charset="0"/>
              </a:rPr>
              <a:t/>
            </a:r>
            <a:br>
              <a:rPr lang="ru-RU" sz="2700" b="1" dirty="0" smtClean="0">
                <a:solidFill>
                  <a:schemeClr val="tx2"/>
                </a:solidFill>
                <a:latin typeface="Times New Roman" pitchFamily="18" charset="0"/>
              </a:rPr>
            </a:br>
            <a:r>
              <a:rPr lang="ru-RU" sz="2700" b="1" dirty="0">
                <a:solidFill>
                  <a:schemeClr val="tx2"/>
                </a:solidFill>
                <a:latin typeface="Times New Roman" pitchFamily="18" charset="0"/>
              </a:rPr>
              <a:t>  Да, реклама в современном обществе потребления - это великая сила! Красивые пачки в кино, на витринах, плакатах. Многим молодым курильщикам кажется, что курение приближает их к «западной» жизни. В то же время именно на западе, в развитых капиталистических странах люди наиболее активно отказываются от курения. Производящие сигареты фирмы теряют рынки сбыта и отравляют свою продукцию в страны третьего мира, а теперь уже в нашу страну. </a:t>
            </a:r>
            <a:r>
              <a:rPr lang="ru-RU" sz="2700" dirty="0">
                <a:latin typeface="Times New Roman" pitchFamily="18" charset="0"/>
              </a:rPr>
              <a:t/>
            </a:r>
            <a:br>
              <a:rPr lang="ru-RU" sz="2700" dirty="0">
                <a:latin typeface="Times New Roman" pitchFamily="18" charset="0"/>
              </a:rPr>
            </a:br>
            <a:r>
              <a:rPr lang="ru-RU" sz="2700" dirty="0">
                <a:latin typeface="Times New Roman" pitchFamily="18" charset="0"/>
              </a:rPr>
              <a:t> </a:t>
            </a:r>
            <a:r>
              <a:rPr lang="ru-RU" dirty="0"/>
              <a:t/>
            </a:r>
            <a:br>
              <a:rPr lang="ru-RU" dirty="0"/>
            </a:br>
            <a:r>
              <a:rPr lang="ru-RU" dirty="0"/>
              <a:t> </a:t>
            </a:r>
            <a:br>
              <a:rPr lang="ru-RU" dirty="0"/>
            </a:br>
            <a:endParaRPr lang="ru-RU" dirty="0"/>
          </a:p>
        </p:txBody>
      </p:sp>
    </p:spTree>
    <p:extLst>
      <p:ext uri="{BB962C8B-B14F-4D97-AF65-F5344CB8AC3E}">
        <p14:creationId xmlns:p14="http://schemas.microsoft.com/office/powerpoint/2010/main" xmlns="" val="1460169298"/>
      </p:ext>
    </p:extLst>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
            </a:r>
            <a:br>
              <a:rPr lang="ru-RU" dirty="0" smtClean="0"/>
            </a:br>
            <a:r>
              <a:rPr lang="ru-RU" sz="4900" dirty="0" smtClean="0"/>
              <a:t>Пассивное курение опасно для здоровья</a:t>
            </a:r>
            <a:endParaRPr lang="ru-RU" sz="4900" dirty="0"/>
          </a:p>
        </p:txBody>
      </p:sp>
      <p:pic>
        <p:nvPicPr>
          <p:cNvPr id="12290" name="Picture 2" descr="Картинка 22 из 15903">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503" y="607925"/>
            <a:ext cx="5040560" cy="4032448"/>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http://3.bp.blogspot.com/_-w6n2ntGEWE/SEFjk9GEQXI/AAAAAAAABxg/fGzJtur7wes/s400/11.jpg">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148063" y="379139"/>
            <a:ext cx="3741683" cy="44900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7277918"/>
      </p:ext>
    </p:extLst>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lobbying.ru/art_img/zdesnekuryt3.jp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5656" y="294555"/>
            <a:ext cx="6254692" cy="6433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38985904"/>
      </p:ext>
    </p:extLst>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ya-deadrussia.narod.ru/tabak/plakats/plakats_2.jp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764704"/>
            <a:ext cx="8907656" cy="58660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1264985"/>
      </p:ext>
    </p:extLst>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20688"/>
            <a:ext cx="5796136" cy="5970240"/>
          </a:xfrm>
        </p:spPr>
        <p:txBody>
          <a:bodyPr>
            <a:noAutofit/>
          </a:bodyPr>
          <a:lstStyle/>
          <a:p>
            <a:r>
              <a:rPr lang="ru-RU" sz="2800" b="1" dirty="0" smtClean="0">
                <a:solidFill>
                  <a:srgbClr val="FF0000"/>
                </a:solidFill>
                <a:latin typeface="Times New Roman" pitchFamily="18" charset="0"/>
              </a:rPr>
              <a:t/>
            </a:r>
            <a:br>
              <a:rPr lang="ru-RU" sz="2800" b="1" dirty="0" smtClean="0">
                <a:solidFill>
                  <a:srgbClr val="FF0000"/>
                </a:solidFill>
                <a:latin typeface="Times New Roman" pitchFamily="18" charset="0"/>
              </a:rPr>
            </a:br>
            <a:r>
              <a:rPr lang="ru-RU" sz="2800" b="1" dirty="0" smtClean="0">
                <a:solidFill>
                  <a:srgbClr val="FF0000"/>
                </a:solidFill>
                <a:latin typeface="Times New Roman" pitchFamily="18" charset="0"/>
              </a:rPr>
              <a:t>О </a:t>
            </a:r>
            <a:r>
              <a:rPr lang="ru-RU" sz="2800" b="1" dirty="0">
                <a:solidFill>
                  <a:srgbClr val="FF0000"/>
                </a:solidFill>
                <a:latin typeface="Times New Roman" pitchFamily="18" charset="0"/>
              </a:rPr>
              <a:t>том, что курение является вредным для здоровья, знают почти все, даже дети. Однако в силу того что неприятности и опасности, связанные с курением, как бы отсрочены во времени, каждый курильщик думает, что они его не коснутся, и он живет сегодняшним днем, не думая о болезнях, которые неизбежно поразят его через 10—20 лет </a:t>
            </a:r>
            <a:r>
              <a:rPr lang="ru-RU" sz="2800" b="1" dirty="0" smtClean="0">
                <a:solidFill>
                  <a:srgbClr val="FF0000"/>
                </a:solidFill>
                <a:latin typeface="Times New Roman" pitchFamily="18" charset="0"/>
              </a:rPr>
              <a:t>(для </a:t>
            </a:r>
            <a:r>
              <a:rPr lang="ru-RU" sz="2800" b="1" dirty="0">
                <a:solidFill>
                  <a:srgbClr val="FF0000"/>
                </a:solidFill>
                <a:latin typeface="Times New Roman" pitchFamily="18" charset="0"/>
              </a:rPr>
              <a:t>начавших курить в детском возрасте — и раньше).</a:t>
            </a:r>
          </a:p>
        </p:txBody>
      </p:sp>
      <p:pic>
        <p:nvPicPr>
          <p:cNvPr id="1026" name="Picture 2" descr="Картинка 38 из 10976">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80102" y="746926"/>
            <a:ext cx="3658716" cy="48782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6442287"/>
      </p:ext>
    </p:extLst>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0 из 3992">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6227" y="188640"/>
            <a:ext cx="9454173" cy="66693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36397758"/>
      </p:ext>
    </p:extLst>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748464" cy="5167312"/>
          </a:xfrm>
        </p:spPr>
        <p:txBody>
          <a:bodyPr>
            <a:noAutofit/>
          </a:bodyPr>
          <a:lstStyle/>
          <a:p>
            <a:r>
              <a:rPr lang="ru-RU" sz="2800" b="1" dirty="0" smtClean="0">
                <a:solidFill>
                  <a:schemeClr val="accent1">
                    <a:lumMod val="75000"/>
                  </a:schemeClr>
                </a:solidFill>
                <a:latin typeface="Times New Roman" pitchFamily="18" charset="0"/>
              </a:rPr>
              <a:t>«Авось пронесет», «Может и случится, только не со мной» — опасная жизненная позиция. Однако нет, не пронесет, расплата за курение неизбежна и неотвратима. Специалистам хорошо известно, что за каждую вредную привычку рано или поздно расплата неминуема,— она выразится в ухудшении здоровья. Заболеваемость и смертность</a:t>
            </a:r>
            <a:br>
              <a:rPr lang="ru-RU" sz="2800" b="1" dirty="0" smtClean="0">
                <a:solidFill>
                  <a:schemeClr val="accent1">
                    <a:lumMod val="75000"/>
                  </a:schemeClr>
                </a:solidFill>
                <a:latin typeface="Times New Roman" pitchFamily="18" charset="0"/>
              </a:rPr>
            </a:br>
            <a:r>
              <a:rPr lang="ru-RU" sz="2800" b="1" dirty="0" smtClean="0">
                <a:solidFill>
                  <a:schemeClr val="accent1">
                    <a:lumMod val="75000"/>
                  </a:schemeClr>
                </a:solidFill>
                <a:latin typeface="Times New Roman" pitchFamily="18" charset="0"/>
              </a:rPr>
              <a:t> среди курящих всегда  выше, чем среди некурящих (это касается мужчин и женщин любого возраста).</a:t>
            </a:r>
            <a:r>
              <a:rPr lang="ru-RU" sz="2800" dirty="0" smtClean="0">
                <a:solidFill>
                  <a:schemeClr val="accent1">
                    <a:lumMod val="75000"/>
                  </a:schemeClr>
                </a:solidFill>
              </a:rPr>
              <a:t/>
            </a:r>
            <a:br>
              <a:rPr lang="ru-RU" sz="2800" dirty="0" smtClean="0">
                <a:solidFill>
                  <a:schemeClr val="accent1">
                    <a:lumMod val="75000"/>
                  </a:schemeClr>
                </a:solidFill>
              </a:rPr>
            </a:br>
            <a:endParaRPr lang="ru-RU" sz="2800" dirty="0">
              <a:solidFill>
                <a:schemeClr val="accent1">
                  <a:lumMod val="75000"/>
                </a:schemeClr>
              </a:solidFill>
            </a:endParaRPr>
          </a:p>
        </p:txBody>
      </p:sp>
    </p:spTree>
    <p:extLst>
      <p:ext uri="{BB962C8B-B14F-4D97-AF65-F5344CB8AC3E}">
        <p14:creationId xmlns:p14="http://schemas.microsoft.com/office/powerpoint/2010/main" xmlns="" val="545848542"/>
      </p:ext>
    </p:extLst>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4896544" cy="6453336"/>
          </a:xfrm>
        </p:spPr>
        <p:txBody>
          <a:bodyPr>
            <a:noAutofit/>
          </a:bodyPr>
          <a:lstStyle/>
          <a:p>
            <a:r>
              <a:rPr lang="ru-RU" sz="2800" b="1" dirty="0">
                <a:solidFill>
                  <a:srgbClr val="002060"/>
                </a:solidFill>
                <a:latin typeface="Times New Roman" pitchFamily="18" charset="0"/>
              </a:rPr>
              <a:t>С курением связано до 90 % смертности от рака легких, 75 % — от бронхита и 25 % — от ишемической болезни сердца среди мужчин в возрасте до 65 лет.</a:t>
            </a:r>
            <a:br>
              <a:rPr lang="ru-RU" sz="2800" b="1" dirty="0">
                <a:solidFill>
                  <a:srgbClr val="002060"/>
                </a:solidFill>
                <a:latin typeface="Times New Roman" pitchFamily="18" charset="0"/>
              </a:rPr>
            </a:br>
            <a:r>
              <a:rPr lang="ru-RU" sz="2800" b="1" dirty="0">
                <a:solidFill>
                  <a:srgbClr val="002060"/>
                </a:solidFill>
                <a:latin typeface="Times New Roman" pitchFamily="18" charset="0"/>
              </a:rPr>
              <a:t>Во многих странах число курящих продолжает расти преимущественно за счет женщин и детей. К сожалению, растет и производство табачных изделий.</a:t>
            </a:r>
            <a:r>
              <a:rPr lang="ru-RU" sz="3200" b="1" dirty="0">
                <a:solidFill>
                  <a:srgbClr val="002060"/>
                </a:solidFill>
                <a:latin typeface="Times New Roman" pitchFamily="18" charset="0"/>
              </a:rPr>
              <a:t/>
            </a:r>
            <a:br>
              <a:rPr lang="ru-RU" sz="3200" b="1" dirty="0">
                <a:solidFill>
                  <a:srgbClr val="002060"/>
                </a:solidFill>
                <a:latin typeface="Times New Roman" pitchFamily="18" charset="0"/>
              </a:rPr>
            </a:br>
            <a:endParaRPr lang="ru-RU" sz="3200" b="1" dirty="0">
              <a:solidFill>
                <a:srgbClr val="002060"/>
              </a:solidFill>
              <a:latin typeface="Times New Roman" pitchFamily="18" charset="0"/>
            </a:endParaRPr>
          </a:p>
        </p:txBody>
      </p:sp>
      <p:pic>
        <p:nvPicPr>
          <p:cNvPr id="2050" name="Picture 2" descr="Картинка 48 из 10976">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61147" y="1340768"/>
            <a:ext cx="4082853" cy="43204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5562152"/>
      </p:ext>
    </p:extLst>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Картинка 95 из 4897">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504" y="476672"/>
            <a:ext cx="8304931" cy="62170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25408637"/>
      </p:ext>
    </p:extLst>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692696"/>
            <a:ext cx="5852120" cy="1872208"/>
          </a:xfrm>
        </p:spPr>
        <p:txBody>
          <a:bodyPr>
            <a:normAutofit fontScale="90000"/>
          </a:bodyPr>
          <a:lstStyle/>
          <a:p>
            <a:pPr algn="ctr"/>
            <a:r>
              <a:rPr lang="ru-RU" dirty="0" smtClean="0">
                <a:solidFill>
                  <a:schemeClr val="accent6">
                    <a:lumMod val="60000"/>
                    <a:lumOff val="40000"/>
                  </a:schemeClr>
                </a:solidFill>
              </a:rPr>
              <a:t>ПОЧЕМУ ПОДРОСТКИ   КУРЯТ?</a:t>
            </a:r>
            <a:endParaRPr lang="ru-RU" dirty="0">
              <a:solidFill>
                <a:schemeClr val="accent6">
                  <a:lumMod val="60000"/>
                  <a:lumOff val="40000"/>
                </a:schemeClr>
              </a:solidFill>
            </a:endParaRPr>
          </a:p>
        </p:txBody>
      </p:sp>
      <p:pic>
        <p:nvPicPr>
          <p:cNvPr id="1026" name="Picture 2" descr="Картинка 36 из 124259">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7704" y="2780928"/>
            <a:ext cx="5076825" cy="34004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4807978"/>
      </p:ext>
    </p:extLst>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352928" cy="5904656"/>
          </a:xfrm>
        </p:spPr>
        <p:txBody>
          <a:bodyPr>
            <a:noAutofit/>
          </a:bodyPr>
          <a:lstStyle/>
          <a:p>
            <a:r>
              <a:rPr lang="ru-RU" sz="2400" b="1" dirty="0">
                <a:solidFill>
                  <a:srgbClr val="C00000"/>
                </a:solidFill>
                <a:latin typeface="Times New Roman" pitchFamily="18" charset="0"/>
              </a:rPr>
              <a:t>1. Из любопытства...</a:t>
            </a:r>
            <a:r>
              <a:rPr lang="ru-RU" sz="2400" dirty="0">
                <a:solidFill>
                  <a:srgbClr val="C00000"/>
                </a:solidFill>
                <a:latin typeface="Times New Roman" pitchFamily="18" charset="0"/>
              </a:rPr>
              <a:t> </a:t>
            </a:r>
            <a:r>
              <a:rPr lang="ru-RU" sz="2400" b="1" dirty="0">
                <a:solidFill>
                  <a:srgbClr val="C00000"/>
                </a:solidFill>
                <a:latin typeface="Times New Roman" pitchFamily="18" charset="0"/>
              </a:rPr>
              <a:t> </a:t>
            </a:r>
            <a:r>
              <a:rPr lang="ru-RU" sz="2400" b="1" dirty="0">
                <a:latin typeface="Times New Roman" pitchFamily="18" charset="0"/>
              </a:rPr>
              <a:t>              Многие подростки начинают курить «просто так», «из любопытства». О чем это говорит? Прежде всего о том, что человек не очень хорошо понимает мотивы своего поведения. За такой мотивировкой может скрыться очень многое. И то, что он в принципе готов начать курить, если эта проба  курения доставит ему удовольствие и не приведёт к очевидным неприятностям. Однако пробующие курить из любопытства должны знать, что одна проба повлечёт за собой другую, потом третью и т.д., и совсем незаметно для себя человек становится курильщиком. Юные курильщики считают, что они курят мало и смогут отказаться от табака, когда захотят, это мнение ошибочно. Даже малые дозы могут вызвать привыкание, а самостоятельно отказаться от курения не получается, не остаётся ничего другого, как продолжать курить, всё время увеличивая количество выкуриваемых сигарет. </a:t>
            </a:r>
            <a:endParaRPr lang="ru-RU" sz="2400" dirty="0">
              <a:effectLst/>
              <a:latin typeface="Times New Roman" pitchFamily="18" charset="0"/>
            </a:endParaRPr>
          </a:p>
        </p:txBody>
      </p:sp>
    </p:spTree>
    <p:extLst>
      <p:ext uri="{BB962C8B-B14F-4D97-AF65-F5344CB8AC3E}">
        <p14:creationId xmlns:p14="http://schemas.microsoft.com/office/powerpoint/2010/main" xmlns="" val="795140512"/>
      </p:ext>
    </p:extLst>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148" name="Picture 4" descr="Картинка 6 из 4998">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68278" y="188640"/>
            <a:ext cx="3696210" cy="6629973"/>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Картинка 567 из 123988">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95536" y="372843"/>
            <a:ext cx="4680520" cy="62615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4835001"/>
      </p:ext>
    </p:extLst>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2387" y="0"/>
            <a:ext cx="4907766" cy="6525344"/>
          </a:xfrm>
        </p:spPr>
        <p:txBody>
          <a:bodyPr>
            <a:normAutofit/>
          </a:bodyPr>
          <a:lstStyle/>
          <a:p>
            <a:r>
              <a:rPr lang="ru-RU" sz="2400" b="1" dirty="0">
                <a:solidFill>
                  <a:srgbClr val="C00000"/>
                </a:solidFill>
                <a:latin typeface="Times New Roman" pitchFamily="18" charset="0"/>
              </a:rPr>
              <a:t>2. Чтобы казаться взрослее...</a:t>
            </a:r>
            <a:r>
              <a:rPr lang="ru-RU" sz="2400" dirty="0">
                <a:solidFill>
                  <a:srgbClr val="C00000"/>
                </a:solidFill>
                <a:latin typeface="Times New Roman" pitchFamily="18" charset="0"/>
              </a:rPr>
              <a:t> </a:t>
            </a:r>
            <a:r>
              <a:rPr lang="ru-RU" sz="2400" b="1" dirty="0">
                <a:solidFill>
                  <a:srgbClr val="C00000"/>
                </a:solidFill>
                <a:latin typeface="Times New Roman" pitchFamily="18" charset="0"/>
              </a:rPr>
              <a:t> </a:t>
            </a:r>
            <a:r>
              <a:rPr lang="ru-RU" sz="2400" b="1" dirty="0">
                <a:latin typeface="Times New Roman" pitchFamily="18" charset="0"/>
              </a:rPr>
              <a:t>             Это довольно наивное утверждение, которое можно расшифровать примерно так: я хочу казаться взрослее в глазах своих сверстников (потому что на взрослых это не производит такого впечатления),хочу казаться независимым, самостоятельным, хочу, чтобы меня считали таким, потому что сам себя таким не считаю. По крайней мере, мне нужно подкрепление, чтобы я по-настоящему хотя бы на минуту почувствовал себя взрослым. </a:t>
            </a:r>
            <a:endParaRPr lang="ru-RU" sz="2400" dirty="0">
              <a:effectLst/>
              <a:latin typeface="Times New Roman" pitchFamily="18" charset="0"/>
            </a:endParaRPr>
          </a:p>
        </p:txBody>
      </p:sp>
      <p:pic>
        <p:nvPicPr>
          <p:cNvPr id="3074" name="Picture 2" descr="Картинка 176 из 123930">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49853" y="1124744"/>
            <a:ext cx="3276364" cy="46805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4288666"/>
      </p:ext>
    </p:extLst>
  </p:cSld>
  <p:clrMapOvr>
    <a:masterClrMapping/>
  </p:clrMapOvr>
  <p:transition>
    <p:wedg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138</Words>
  <Application>Microsoft Office PowerPoint</Application>
  <PresentationFormat>Экран (4:3)</PresentationFormat>
  <Paragraphs>14</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NewsPrint</vt:lpstr>
      <vt:lpstr>ВЗРОСЛЫЕ, ОСТАНОВИТЕ, ДЕТИ КУРЯТ!</vt:lpstr>
      <vt:lpstr> О том, что курение является вредным для здоровья, знают почти все, даже дети. Однако в силу того что неприятности и опасности, связанные с курением, как бы отсрочены во времени, каждый курильщик думает, что они его не коснутся, и он живет сегодняшним днем, не думая о болезнях, которые неизбежно поразят его через 10—20 лет (для начавших курить в детском возрасте — и раньше).</vt:lpstr>
      <vt:lpstr>«Авось пронесет», «Может и случится, только не со мной» — опасная жизненная позиция. Однако нет, не пронесет, расплата за курение неизбежна и неотвратима. Специалистам хорошо известно, что за каждую вредную привычку рано или поздно расплата неминуема,— она выразится в ухудшении здоровья. Заболеваемость и смертность  среди курящих всегда  выше, чем среди некурящих (это касается мужчин и женщин любого возраста). </vt:lpstr>
      <vt:lpstr>С курением связано до 90 % смертности от рака легких, 75 % — от бронхита и 25 % — от ишемической болезни сердца среди мужчин в возрасте до 65 лет. Во многих странах число курящих продолжает расти преимущественно за счет женщин и детей. К сожалению, растет и производство табачных изделий. </vt:lpstr>
      <vt:lpstr>Слайд 5</vt:lpstr>
      <vt:lpstr>ПОЧЕМУ ПОДРОСТКИ   КУРЯТ?</vt:lpstr>
      <vt:lpstr>1. Из любопытства...                Многие подростки начинают курить «просто так», «из любопытства». О чем это говорит? Прежде всего о том, что человек не очень хорошо понимает мотивы своего поведения. За такой мотивировкой может скрыться очень многое. И то, что он в принципе готов начать курить, если эта проба  курения доставит ему удовольствие и не приведёт к очевидным неприятностям. Однако пробующие курить из любопытства должны знать, что одна проба повлечёт за собой другую, потом третью и т.д., и совсем незаметно для себя человек становится курильщиком. Юные курильщики считают, что они курят мало и смогут отказаться от табака, когда захотят, это мнение ошибочно. Даже малые дозы могут вызвать привыкание, а самостоятельно отказаться от курения не получается, не остаётся ничего другого, как продолжать курить, всё время увеличивая количество выкуриваемых сигарет. </vt:lpstr>
      <vt:lpstr>Слайд 8</vt:lpstr>
      <vt:lpstr>2. Чтобы казаться взрослее...               Это довольно наивное утверждение, которое можно расшифровать примерно так: я хочу казаться взрослее в глазах своих сверстников (потому что на взрослых это не производит такого впечатления),хочу казаться независимым, самостоятельным, хочу, чтобы меня считали таким, потому что сам себя таким не считаю. По крайней мере, мне нужно подкрепление, чтобы я по-настоящему хотя бы на минуту почувствовал себя взрослым. </vt:lpstr>
      <vt:lpstr>Слайд 10</vt:lpstr>
      <vt:lpstr>3. За компанию...             Чего только не сделаешь «за компанию». Тем более что в подростковом возрасте очень важно быть принятым в той компании, которая тебе нравится. Порой человек может начать курить вопреки своему желанию. Правда, иногда это происходит просто из-за того, что некоторые люди не умеют отказать. Дома они умеют делать и даже очень хорошо, но вот в другом месте….. Как-то неловко, неудобно, вдруг не так поймут…  </vt:lpstr>
      <vt:lpstr>Слайд 12</vt:lpstr>
      <vt:lpstr>4. Чтобы похудеть...    Это одно из самых распространённых заблуждений. Курить для того, чтобы похудеть - это все равно, что привить себе какую-нибудь болезнь и «таять» от неё.  Не забывай, что курение портит цвет лица, волосы и зубы. </vt:lpstr>
      <vt:lpstr>Слайд 14</vt:lpstr>
      <vt:lpstr>5. Потому что это модно...             Сразу нужно оговориться, что это модно, но не везде. В современном мире количество курильщиков увеличивается в экономически неразвитых странах, а в странах с высоким жизненным уровнем (таких, как Англия, США) число курильщиков сокращается. Последние годы в моде гладкая ухоженная кожа. Можно предполагать, что эта мода продержится ещё довольно долго. </vt:lpstr>
      <vt:lpstr>     6. Из-за влияния рекламы...            Да, реклама в современном обществе потребления - это великая сила! Красивые пачки в кино, на витринах, плакатах. Многим молодым курильщикам кажется, что курение приближает их к «западной» жизни. В то же время именно на западе, в развитых капиталистических странах люди наиболее активно отказываются от курения. Производящие сигареты фирмы теряют рынки сбыта и отравляют свою продукцию в страны третьего мира, а теперь уже в нашу страну.      </vt:lpstr>
      <vt:lpstr> Пассивное курение опасно для здоровья</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Андрей</dc:creator>
  <cp:lastModifiedBy>330</cp:lastModifiedBy>
  <cp:revision>22</cp:revision>
  <dcterms:created xsi:type="dcterms:W3CDTF">2011-11-12T11:19:40Z</dcterms:created>
  <dcterms:modified xsi:type="dcterms:W3CDTF">2012-12-18T06:08:26Z</dcterms:modified>
</cp:coreProperties>
</file>